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64" r:id="rId4"/>
    <p:sldId id="317" r:id="rId5"/>
    <p:sldId id="331" r:id="rId6"/>
    <p:sldId id="332" r:id="rId7"/>
    <p:sldId id="318" r:id="rId8"/>
    <p:sldId id="324" r:id="rId9"/>
    <p:sldId id="338" r:id="rId10"/>
    <p:sldId id="365" r:id="rId11"/>
    <p:sldId id="363" r:id="rId12"/>
    <p:sldId id="316" r:id="rId13"/>
    <p:sldId id="362" r:id="rId14"/>
    <p:sldId id="293" r:id="rId15"/>
    <p:sldId id="301" r:id="rId16"/>
    <p:sldId id="272" r:id="rId17"/>
    <p:sldId id="273" r:id="rId18"/>
    <p:sldId id="325" r:id="rId19"/>
    <p:sldId id="346" r:id="rId20"/>
    <p:sldId id="287" r:id="rId21"/>
    <p:sldId id="368" r:id="rId22"/>
    <p:sldId id="335" r:id="rId23"/>
    <p:sldId id="269" r:id="rId24"/>
    <p:sldId id="361" r:id="rId25"/>
    <p:sldId id="299" r:id="rId26"/>
    <p:sldId id="300" r:id="rId27"/>
    <p:sldId id="274" r:id="rId28"/>
    <p:sldId id="290" r:id="rId29"/>
    <p:sldId id="289" r:id="rId30"/>
    <p:sldId id="328" r:id="rId31"/>
    <p:sldId id="347" r:id="rId32"/>
    <p:sldId id="334" r:id="rId33"/>
    <p:sldId id="271" r:id="rId34"/>
    <p:sldId id="360" r:id="rId35"/>
    <p:sldId id="302" r:id="rId36"/>
    <p:sldId id="298" r:id="rId37"/>
    <p:sldId id="276" r:id="rId38"/>
    <p:sldId id="349" r:id="rId39"/>
    <p:sldId id="348" r:id="rId40"/>
    <p:sldId id="282" r:id="rId41"/>
    <p:sldId id="311" r:id="rId42"/>
    <p:sldId id="285" r:id="rId43"/>
    <p:sldId id="286" r:id="rId44"/>
    <p:sldId id="326" r:id="rId45"/>
    <p:sldId id="345" r:id="rId46"/>
    <p:sldId id="333" r:id="rId47"/>
    <p:sldId id="337" r:id="rId48"/>
    <p:sldId id="359" r:id="rId49"/>
    <p:sldId id="303" r:id="rId50"/>
    <p:sldId id="297" r:id="rId51"/>
    <p:sldId id="278" r:id="rId52"/>
    <p:sldId id="296" r:id="rId53"/>
    <p:sldId id="292" r:id="rId54"/>
    <p:sldId id="327" r:id="rId55"/>
    <p:sldId id="344" r:id="rId56"/>
    <p:sldId id="329" r:id="rId57"/>
    <p:sldId id="277" r:id="rId58"/>
    <p:sldId id="357" r:id="rId59"/>
    <p:sldId id="305" r:id="rId60"/>
    <p:sldId id="270" r:id="rId61"/>
    <p:sldId id="313" r:id="rId62"/>
    <p:sldId id="312" r:id="rId63"/>
    <p:sldId id="320" r:id="rId64"/>
    <p:sldId id="322" r:id="rId65"/>
    <p:sldId id="323" r:id="rId66"/>
    <p:sldId id="350" r:id="rId67"/>
    <p:sldId id="351" r:id="rId68"/>
    <p:sldId id="356" r:id="rId69"/>
    <p:sldId id="358" r:id="rId70"/>
    <p:sldId id="342" r:id="rId71"/>
    <p:sldId id="295" r:id="rId72"/>
    <p:sldId id="265" r:id="rId73"/>
    <p:sldId id="267" r:id="rId74"/>
    <p:sldId id="308" r:id="rId75"/>
    <p:sldId id="283" r:id="rId76"/>
    <p:sldId id="370" r:id="rId77"/>
    <p:sldId id="355" r:id="rId78"/>
    <p:sldId id="319" r:id="rId79"/>
    <p:sldId id="336" r:id="rId80"/>
    <p:sldId id="280" r:id="rId81"/>
    <p:sldId id="306" r:id="rId82"/>
    <p:sldId id="343" r:id="rId83"/>
    <p:sldId id="307" r:id="rId84"/>
    <p:sldId id="281" r:id="rId85"/>
    <p:sldId id="369" r:id="rId86"/>
    <p:sldId id="315" r:id="rId87"/>
    <p:sldId id="352" r:id="rId88"/>
    <p:sldId id="341" r:id="rId89"/>
    <p:sldId id="366" r:id="rId90"/>
    <p:sldId id="367" r:id="rId91"/>
    <p:sldId id="284" r:id="rId92"/>
    <p:sldId id="304" r:id="rId93"/>
    <p:sldId id="291" r:id="rId94"/>
    <p:sldId id="353" r:id="rId95"/>
    <p:sldId id="314" r:id="rId96"/>
    <p:sldId id="275" r:id="rId97"/>
    <p:sldId id="294" r:id="rId98"/>
    <p:sldId id="310" r:id="rId99"/>
    <p:sldId id="339" r:id="rId100"/>
    <p:sldId id="354" r:id="rId101"/>
    <p:sldId id="321" r:id="rId102"/>
    <p:sldId id="340" r:id="rId103"/>
    <p:sldId id="330"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A451B7-943F-4A03-B1D2-8C1C34B46F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2DED1E-4D83-498F-94EF-31D8983D0973}">
      <dgm:prSet phldrT="[Text]" custT="1"/>
      <dgm:spPr/>
      <dgm:t>
        <a:bodyPr/>
        <a:lstStyle/>
        <a:p>
          <a:r>
            <a:rPr lang="en-US" sz="3200" dirty="0" smtClean="0"/>
            <a:t>Become</a:t>
          </a:r>
        </a:p>
        <a:p>
          <a:r>
            <a:rPr lang="en-US" sz="3200" dirty="0" smtClean="0"/>
            <a:t>ABAP DEV</a:t>
          </a:r>
          <a:endParaRPr lang="en-US" sz="3200" dirty="0"/>
        </a:p>
      </dgm:t>
    </dgm:pt>
    <dgm:pt modelId="{53F77E9E-77BB-4F69-8729-00A6F20F92F9}" type="parTrans" cxnId="{340B9831-92AE-4B1B-9E53-9882E11A59A8}">
      <dgm:prSet/>
      <dgm:spPr/>
      <dgm:t>
        <a:bodyPr/>
        <a:lstStyle/>
        <a:p>
          <a:endParaRPr lang="en-US"/>
        </a:p>
      </dgm:t>
    </dgm:pt>
    <dgm:pt modelId="{C029AF24-7F8D-4655-94BC-A690DDB8D9B2}" type="sibTrans" cxnId="{340B9831-92AE-4B1B-9E53-9882E11A59A8}">
      <dgm:prSet/>
      <dgm:spPr/>
      <dgm:t>
        <a:bodyPr/>
        <a:lstStyle/>
        <a:p>
          <a:endParaRPr lang="en-US"/>
        </a:p>
      </dgm:t>
    </dgm:pt>
    <dgm:pt modelId="{05EA32DE-5A56-43D3-9865-723177B40EB7}">
      <dgm:prSet phldrT="[Text]" custT="1"/>
      <dgm:spPr/>
      <dgm:t>
        <a:bodyPr/>
        <a:lstStyle/>
        <a:p>
          <a:r>
            <a:rPr lang="en-US" sz="3200" dirty="0" smtClean="0"/>
            <a:t>Become</a:t>
          </a:r>
        </a:p>
        <a:p>
          <a:r>
            <a:rPr lang="en-US" sz="3200" dirty="0" smtClean="0"/>
            <a:t>SAP BASIS</a:t>
          </a:r>
          <a:endParaRPr lang="en-US" sz="3200" dirty="0"/>
        </a:p>
      </dgm:t>
    </dgm:pt>
    <dgm:pt modelId="{BCDD6B95-E384-4C4E-A8AE-11DB4E409056}" type="parTrans" cxnId="{447ADC29-1619-4322-A63F-D42386586747}">
      <dgm:prSet/>
      <dgm:spPr/>
      <dgm:t>
        <a:bodyPr/>
        <a:lstStyle/>
        <a:p>
          <a:endParaRPr lang="en-US"/>
        </a:p>
      </dgm:t>
    </dgm:pt>
    <dgm:pt modelId="{010FDEDC-94EC-4A33-9BC6-BD6B5C129FD3}" type="sibTrans" cxnId="{447ADC29-1619-4322-A63F-D42386586747}">
      <dgm:prSet/>
      <dgm:spPr/>
      <dgm:t>
        <a:bodyPr/>
        <a:lstStyle/>
        <a:p>
          <a:endParaRPr lang="en-US"/>
        </a:p>
      </dgm:t>
    </dgm:pt>
    <dgm:pt modelId="{E07B5CF7-2415-4CAC-80A0-22F3B356271E}">
      <dgm:prSet phldrT="[Text]"/>
      <dgm:spPr/>
      <dgm:t>
        <a:bodyPr/>
        <a:lstStyle/>
        <a:p>
          <a:r>
            <a:rPr lang="en-US" dirty="0" smtClean="0"/>
            <a:t>…</a:t>
          </a:r>
          <a:endParaRPr lang="en-US" dirty="0"/>
        </a:p>
      </dgm:t>
    </dgm:pt>
    <dgm:pt modelId="{67687461-4073-4CA6-A9B1-9967E89CAF81}" type="parTrans" cxnId="{1CB41D1E-469B-46CE-B26E-EEE898598D3E}">
      <dgm:prSet/>
      <dgm:spPr/>
      <dgm:t>
        <a:bodyPr/>
        <a:lstStyle/>
        <a:p>
          <a:endParaRPr lang="en-US"/>
        </a:p>
      </dgm:t>
    </dgm:pt>
    <dgm:pt modelId="{F9481181-CD2E-4844-911F-6F0FC6783104}" type="sibTrans" cxnId="{1CB41D1E-469B-46CE-B26E-EEE898598D3E}">
      <dgm:prSet/>
      <dgm:spPr/>
      <dgm:t>
        <a:bodyPr/>
        <a:lstStyle/>
        <a:p>
          <a:endParaRPr lang="en-US"/>
        </a:p>
      </dgm:t>
    </dgm:pt>
    <dgm:pt modelId="{BC448CF0-718D-4816-97E6-7167960CB251}">
      <dgm:prSet phldrT="[Text]" custT="1"/>
      <dgm:spPr/>
      <dgm:t>
        <a:bodyPr/>
        <a:lstStyle/>
        <a:p>
          <a:r>
            <a:rPr lang="en-US" sz="3200" dirty="0" smtClean="0"/>
            <a:t>Become</a:t>
          </a:r>
        </a:p>
        <a:p>
          <a:r>
            <a:rPr lang="en-US" sz="3200" dirty="0" smtClean="0"/>
            <a:t>FIORI DEV</a:t>
          </a:r>
          <a:endParaRPr lang="en-US" sz="3200" dirty="0"/>
        </a:p>
      </dgm:t>
    </dgm:pt>
    <dgm:pt modelId="{6611A82F-624F-40D1-A902-1747EFF471F5}" type="sibTrans" cxnId="{1F3B157D-8E46-4D5B-896F-E65D518926C7}">
      <dgm:prSet/>
      <dgm:spPr/>
      <dgm:t>
        <a:bodyPr/>
        <a:lstStyle/>
        <a:p>
          <a:endParaRPr lang="en-US"/>
        </a:p>
      </dgm:t>
    </dgm:pt>
    <dgm:pt modelId="{3F933F84-4C0F-4514-9ED4-741A0E5C4E4B}" type="parTrans" cxnId="{1F3B157D-8E46-4D5B-896F-E65D518926C7}">
      <dgm:prSet/>
      <dgm:spPr/>
      <dgm:t>
        <a:bodyPr/>
        <a:lstStyle/>
        <a:p>
          <a:endParaRPr lang="en-US"/>
        </a:p>
      </dgm:t>
    </dgm:pt>
    <dgm:pt modelId="{11624E2E-A71E-4B77-A3EC-42F1B642AA97}">
      <dgm:prSet phldrT="[Text]" custT="1"/>
      <dgm:spPr/>
      <dgm:t>
        <a:bodyPr/>
        <a:lstStyle/>
        <a:p>
          <a:r>
            <a:rPr lang="en-US" sz="3200" dirty="0" smtClean="0"/>
            <a:t>Become </a:t>
          </a:r>
        </a:p>
        <a:p>
          <a:r>
            <a:rPr lang="en-US" sz="3200" dirty="0" smtClean="0"/>
            <a:t>BW DEV</a:t>
          </a:r>
          <a:endParaRPr lang="en-US" sz="3200" dirty="0"/>
        </a:p>
      </dgm:t>
    </dgm:pt>
    <dgm:pt modelId="{CCF4F661-8A72-4DF3-B30A-D03703B1EF92}" type="sibTrans" cxnId="{C5F83174-3917-4779-9C9A-71301F9089F1}">
      <dgm:prSet/>
      <dgm:spPr/>
      <dgm:t>
        <a:bodyPr/>
        <a:lstStyle/>
        <a:p>
          <a:endParaRPr lang="en-US"/>
        </a:p>
      </dgm:t>
    </dgm:pt>
    <dgm:pt modelId="{F76923E4-987F-46D7-8CC6-EFB3B289EF3B}" type="parTrans" cxnId="{C5F83174-3917-4779-9C9A-71301F9089F1}">
      <dgm:prSet/>
      <dgm:spPr/>
      <dgm:t>
        <a:bodyPr/>
        <a:lstStyle/>
        <a:p>
          <a:endParaRPr lang="en-US"/>
        </a:p>
      </dgm:t>
    </dgm:pt>
    <dgm:pt modelId="{DD9A4E5F-A72A-4159-A711-F371DC1832EF}" type="pres">
      <dgm:prSet presAssocID="{B3A451B7-943F-4A03-B1D2-8C1C34B46FDD}" presName="diagram" presStyleCnt="0">
        <dgm:presLayoutVars>
          <dgm:dir/>
          <dgm:resizeHandles val="exact"/>
        </dgm:presLayoutVars>
      </dgm:prSet>
      <dgm:spPr/>
      <dgm:t>
        <a:bodyPr/>
        <a:lstStyle/>
        <a:p>
          <a:endParaRPr lang="en-US"/>
        </a:p>
      </dgm:t>
    </dgm:pt>
    <dgm:pt modelId="{5AA37FF6-144E-4249-9289-C906EA35CF65}" type="pres">
      <dgm:prSet presAssocID="{252DED1E-4D83-498F-94EF-31D8983D0973}" presName="node" presStyleLbl="node1" presStyleIdx="0" presStyleCnt="5" custLinFactNeighborX="-5533" custLinFactNeighborY="-11">
        <dgm:presLayoutVars>
          <dgm:bulletEnabled val="1"/>
        </dgm:presLayoutVars>
      </dgm:prSet>
      <dgm:spPr/>
      <dgm:t>
        <a:bodyPr/>
        <a:lstStyle/>
        <a:p>
          <a:endParaRPr lang="en-US"/>
        </a:p>
      </dgm:t>
    </dgm:pt>
    <dgm:pt modelId="{C778D071-59F6-4E55-9B54-8C2ECD0EF271}" type="pres">
      <dgm:prSet presAssocID="{C029AF24-7F8D-4655-94BC-A690DDB8D9B2}" presName="sibTrans" presStyleCnt="0"/>
      <dgm:spPr/>
    </dgm:pt>
    <dgm:pt modelId="{4F2086B9-1946-4992-B0CA-31614B73F559}" type="pres">
      <dgm:prSet presAssocID="{11624E2E-A71E-4B77-A3EC-42F1B642AA97}" presName="node" presStyleLbl="node1" presStyleIdx="1" presStyleCnt="5">
        <dgm:presLayoutVars>
          <dgm:bulletEnabled val="1"/>
        </dgm:presLayoutVars>
      </dgm:prSet>
      <dgm:spPr/>
      <dgm:t>
        <a:bodyPr/>
        <a:lstStyle/>
        <a:p>
          <a:endParaRPr lang="en-US"/>
        </a:p>
      </dgm:t>
    </dgm:pt>
    <dgm:pt modelId="{41C16C86-14A2-4494-A135-4961EAE4EEF2}" type="pres">
      <dgm:prSet presAssocID="{CCF4F661-8A72-4DF3-B30A-D03703B1EF92}" presName="sibTrans" presStyleCnt="0"/>
      <dgm:spPr/>
    </dgm:pt>
    <dgm:pt modelId="{E32922DF-1530-4123-817D-6D332384DF66}" type="pres">
      <dgm:prSet presAssocID="{BC448CF0-718D-4816-97E6-7167960CB251}" presName="node" presStyleLbl="node1" presStyleIdx="2" presStyleCnt="5">
        <dgm:presLayoutVars>
          <dgm:bulletEnabled val="1"/>
        </dgm:presLayoutVars>
      </dgm:prSet>
      <dgm:spPr/>
      <dgm:t>
        <a:bodyPr/>
        <a:lstStyle/>
        <a:p>
          <a:endParaRPr lang="en-US"/>
        </a:p>
      </dgm:t>
    </dgm:pt>
    <dgm:pt modelId="{556B1201-4CC0-4B4C-99A1-6D8B2333A8AB}" type="pres">
      <dgm:prSet presAssocID="{6611A82F-624F-40D1-A902-1747EFF471F5}" presName="sibTrans" presStyleCnt="0"/>
      <dgm:spPr/>
    </dgm:pt>
    <dgm:pt modelId="{7073E1FA-E134-45B2-89C6-22A12E4C6215}" type="pres">
      <dgm:prSet presAssocID="{05EA32DE-5A56-43D3-9865-723177B40EB7}" presName="node" presStyleLbl="node1" presStyleIdx="3" presStyleCnt="5">
        <dgm:presLayoutVars>
          <dgm:bulletEnabled val="1"/>
        </dgm:presLayoutVars>
      </dgm:prSet>
      <dgm:spPr/>
      <dgm:t>
        <a:bodyPr/>
        <a:lstStyle/>
        <a:p>
          <a:endParaRPr lang="en-US"/>
        </a:p>
      </dgm:t>
    </dgm:pt>
    <dgm:pt modelId="{AAF2F61B-1775-41B8-9ADE-8C2215BBFAF9}" type="pres">
      <dgm:prSet presAssocID="{010FDEDC-94EC-4A33-9BC6-BD6B5C129FD3}" presName="sibTrans" presStyleCnt="0"/>
      <dgm:spPr/>
    </dgm:pt>
    <dgm:pt modelId="{7B4FB484-D575-4E1D-A37E-519EAEBE7781}" type="pres">
      <dgm:prSet presAssocID="{E07B5CF7-2415-4CAC-80A0-22F3B356271E}" presName="node" presStyleLbl="node1" presStyleIdx="4" presStyleCnt="5">
        <dgm:presLayoutVars>
          <dgm:bulletEnabled val="1"/>
        </dgm:presLayoutVars>
      </dgm:prSet>
      <dgm:spPr/>
      <dgm:t>
        <a:bodyPr/>
        <a:lstStyle/>
        <a:p>
          <a:endParaRPr lang="en-US"/>
        </a:p>
      </dgm:t>
    </dgm:pt>
  </dgm:ptLst>
  <dgm:cxnLst>
    <dgm:cxn modelId="{C5F83174-3917-4779-9C9A-71301F9089F1}" srcId="{B3A451B7-943F-4A03-B1D2-8C1C34B46FDD}" destId="{11624E2E-A71E-4B77-A3EC-42F1B642AA97}" srcOrd="1" destOrd="0" parTransId="{F76923E4-987F-46D7-8CC6-EFB3B289EF3B}" sibTransId="{CCF4F661-8A72-4DF3-B30A-D03703B1EF92}"/>
    <dgm:cxn modelId="{88512B1E-457C-4A9C-B8A7-093DEF1C7444}" type="presOf" srcId="{05EA32DE-5A56-43D3-9865-723177B40EB7}" destId="{7073E1FA-E134-45B2-89C6-22A12E4C6215}" srcOrd="0" destOrd="0" presId="urn:microsoft.com/office/officeart/2005/8/layout/default"/>
    <dgm:cxn modelId="{A3AE5EB3-9EB3-4B5C-BE2D-2524F248C086}" type="presOf" srcId="{BC448CF0-718D-4816-97E6-7167960CB251}" destId="{E32922DF-1530-4123-817D-6D332384DF66}" srcOrd="0" destOrd="0" presId="urn:microsoft.com/office/officeart/2005/8/layout/default"/>
    <dgm:cxn modelId="{1CB41D1E-469B-46CE-B26E-EEE898598D3E}" srcId="{B3A451B7-943F-4A03-B1D2-8C1C34B46FDD}" destId="{E07B5CF7-2415-4CAC-80A0-22F3B356271E}" srcOrd="4" destOrd="0" parTransId="{67687461-4073-4CA6-A9B1-9967E89CAF81}" sibTransId="{F9481181-CD2E-4844-911F-6F0FC6783104}"/>
    <dgm:cxn modelId="{447ADC29-1619-4322-A63F-D42386586747}" srcId="{B3A451B7-943F-4A03-B1D2-8C1C34B46FDD}" destId="{05EA32DE-5A56-43D3-9865-723177B40EB7}" srcOrd="3" destOrd="0" parTransId="{BCDD6B95-E384-4C4E-A8AE-11DB4E409056}" sibTransId="{010FDEDC-94EC-4A33-9BC6-BD6B5C129FD3}"/>
    <dgm:cxn modelId="{E23721AE-6D71-4568-92AC-8AADFE36CF2E}" type="presOf" srcId="{E07B5CF7-2415-4CAC-80A0-22F3B356271E}" destId="{7B4FB484-D575-4E1D-A37E-519EAEBE7781}" srcOrd="0" destOrd="0" presId="urn:microsoft.com/office/officeart/2005/8/layout/default"/>
    <dgm:cxn modelId="{434540B2-3E76-4A4C-B041-E5ED2968D015}" type="presOf" srcId="{B3A451B7-943F-4A03-B1D2-8C1C34B46FDD}" destId="{DD9A4E5F-A72A-4159-A711-F371DC1832EF}" srcOrd="0" destOrd="0" presId="urn:microsoft.com/office/officeart/2005/8/layout/default"/>
    <dgm:cxn modelId="{340B9831-92AE-4B1B-9E53-9882E11A59A8}" srcId="{B3A451B7-943F-4A03-B1D2-8C1C34B46FDD}" destId="{252DED1E-4D83-498F-94EF-31D8983D0973}" srcOrd="0" destOrd="0" parTransId="{53F77E9E-77BB-4F69-8729-00A6F20F92F9}" sibTransId="{C029AF24-7F8D-4655-94BC-A690DDB8D9B2}"/>
    <dgm:cxn modelId="{B511FEB4-B8A1-4218-90FB-B5DC1D9CBD6F}" type="presOf" srcId="{11624E2E-A71E-4B77-A3EC-42F1B642AA97}" destId="{4F2086B9-1946-4992-B0CA-31614B73F559}" srcOrd="0" destOrd="0" presId="urn:microsoft.com/office/officeart/2005/8/layout/default"/>
    <dgm:cxn modelId="{1F3B157D-8E46-4D5B-896F-E65D518926C7}" srcId="{B3A451B7-943F-4A03-B1D2-8C1C34B46FDD}" destId="{BC448CF0-718D-4816-97E6-7167960CB251}" srcOrd="2" destOrd="0" parTransId="{3F933F84-4C0F-4514-9ED4-741A0E5C4E4B}" sibTransId="{6611A82F-624F-40D1-A902-1747EFF471F5}"/>
    <dgm:cxn modelId="{61B92743-B930-4F8E-9F8C-643217ABB006}" type="presOf" srcId="{252DED1E-4D83-498F-94EF-31D8983D0973}" destId="{5AA37FF6-144E-4249-9289-C906EA35CF65}" srcOrd="0" destOrd="0" presId="urn:microsoft.com/office/officeart/2005/8/layout/default"/>
    <dgm:cxn modelId="{C93FD02F-7F0D-4E80-AE11-B14A9BDD6FCC}" type="presParOf" srcId="{DD9A4E5F-A72A-4159-A711-F371DC1832EF}" destId="{5AA37FF6-144E-4249-9289-C906EA35CF65}" srcOrd="0" destOrd="0" presId="urn:microsoft.com/office/officeart/2005/8/layout/default"/>
    <dgm:cxn modelId="{55BFF37E-D0DF-4BAD-B613-7F23359E808C}" type="presParOf" srcId="{DD9A4E5F-A72A-4159-A711-F371DC1832EF}" destId="{C778D071-59F6-4E55-9B54-8C2ECD0EF271}" srcOrd="1" destOrd="0" presId="urn:microsoft.com/office/officeart/2005/8/layout/default"/>
    <dgm:cxn modelId="{0250DFED-0637-47A7-A25A-10595FEC2C91}" type="presParOf" srcId="{DD9A4E5F-A72A-4159-A711-F371DC1832EF}" destId="{4F2086B9-1946-4992-B0CA-31614B73F559}" srcOrd="2" destOrd="0" presId="urn:microsoft.com/office/officeart/2005/8/layout/default"/>
    <dgm:cxn modelId="{A8E3608D-8320-4B95-A293-5FBBF9FF60FA}" type="presParOf" srcId="{DD9A4E5F-A72A-4159-A711-F371DC1832EF}" destId="{41C16C86-14A2-4494-A135-4961EAE4EEF2}" srcOrd="3" destOrd="0" presId="urn:microsoft.com/office/officeart/2005/8/layout/default"/>
    <dgm:cxn modelId="{04DD31EC-CC28-4018-94F8-E1CA1FA10F09}" type="presParOf" srcId="{DD9A4E5F-A72A-4159-A711-F371DC1832EF}" destId="{E32922DF-1530-4123-817D-6D332384DF66}" srcOrd="4" destOrd="0" presId="urn:microsoft.com/office/officeart/2005/8/layout/default"/>
    <dgm:cxn modelId="{41C3B15D-6F5B-411D-ACB1-BC8FA0A9FE60}" type="presParOf" srcId="{DD9A4E5F-A72A-4159-A711-F371DC1832EF}" destId="{556B1201-4CC0-4B4C-99A1-6D8B2333A8AB}" srcOrd="5" destOrd="0" presId="urn:microsoft.com/office/officeart/2005/8/layout/default"/>
    <dgm:cxn modelId="{5806C942-D9EC-4C94-999B-E6247B73B2B9}" type="presParOf" srcId="{DD9A4E5F-A72A-4159-A711-F371DC1832EF}" destId="{7073E1FA-E134-45B2-89C6-22A12E4C6215}" srcOrd="6" destOrd="0" presId="urn:microsoft.com/office/officeart/2005/8/layout/default"/>
    <dgm:cxn modelId="{50079B8C-7B2E-4579-B0D9-1020E5E18E52}" type="presParOf" srcId="{DD9A4E5F-A72A-4159-A711-F371DC1832EF}" destId="{AAF2F61B-1775-41B8-9ADE-8C2215BBFAF9}" srcOrd="7" destOrd="0" presId="urn:microsoft.com/office/officeart/2005/8/layout/default"/>
    <dgm:cxn modelId="{56DA2815-A3EA-4931-9E85-4FA1DD4208E2}" type="presParOf" srcId="{DD9A4E5F-A72A-4159-A711-F371DC1832EF}" destId="{7B4FB484-D575-4E1D-A37E-519EAEBE778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451B7-943F-4A03-B1D2-8C1C34B46F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2DED1E-4D83-498F-94EF-31D8983D0973}">
      <dgm:prSet phldrT="[Text]" custT="1"/>
      <dgm:spPr/>
      <dgm:t>
        <a:bodyPr/>
        <a:lstStyle/>
        <a:p>
          <a:r>
            <a:rPr lang="en-US" sz="3200" dirty="0" smtClean="0"/>
            <a:t>AWS</a:t>
          </a:r>
          <a:endParaRPr lang="en-US" sz="3200" dirty="0"/>
        </a:p>
      </dgm:t>
    </dgm:pt>
    <dgm:pt modelId="{53F77E9E-77BB-4F69-8729-00A6F20F92F9}" type="parTrans" cxnId="{340B9831-92AE-4B1B-9E53-9882E11A59A8}">
      <dgm:prSet/>
      <dgm:spPr/>
      <dgm:t>
        <a:bodyPr/>
        <a:lstStyle/>
        <a:p>
          <a:endParaRPr lang="en-US"/>
        </a:p>
      </dgm:t>
    </dgm:pt>
    <dgm:pt modelId="{C029AF24-7F8D-4655-94BC-A690DDB8D9B2}" type="sibTrans" cxnId="{340B9831-92AE-4B1B-9E53-9882E11A59A8}">
      <dgm:prSet/>
      <dgm:spPr/>
      <dgm:t>
        <a:bodyPr/>
        <a:lstStyle/>
        <a:p>
          <a:endParaRPr lang="en-US"/>
        </a:p>
      </dgm:t>
    </dgm:pt>
    <dgm:pt modelId="{05EA32DE-5A56-43D3-9865-723177B40EB7}">
      <dgm:prSet phldrT="[Text]" custT="1"/>
      <dgm:spPr/>
      <dgm:t>
        <a:bodyPr/>
        <a:lstStyle/>
        <a:p>
          <a:r>
            <a:rPr lang="en-US" sz="3200" dirty="0" smtClean="0"/>
            <a:t>YANDEX</a:t>
          </a:r>
          <a:endParaRPr lang="en-US" sz="3200" dirty="0"/>
        </a:p>
      </dgm:t>
    </dgm:pt>
    <dgm:pt modelId="{BCDD6B95-E384-4C4E-A8AE-11DB4E409056}" type="parTrans" cxnId="{447ADC29-1619-4322-A63F-D42386586747}">
      <dgm:prSet/>
      <dgm:spPr/>
      <dgm:t>
        <a:bodyPr/>
        <a:lstStyle/>
        <a:p>
          <a:endParaRPr lang="en-US"/>
        </a:p>
      </dgm:t>
    </dgm:pt>
    <dgm:pt modelId="{010FDEDC-94EC-4A33-9BC6-BD6B5C129FD3}" type="sibTrans" cxnId="{447ADC29-1619-4322-A63F-D42386586747}">
      <dgm:prSet/>
      <dgm:spPr/>
      <dgm:t>
        <a:bodyPr/>
        <a:lstStyle/>
        <a:p>
          <a:endParaRPr lang="en-US"/>
        </a:p>
      </dgm:t>
    </dgm:pt>
    <dgm:pt modelId="{E07B5CF7-2415-4CAC-80A0-22F3B356271E}">
      <dgm:prSet phldrT="[Text]"/>
      <dgm:spPr/>
      <dgm:t>
        <a:bodyPr/>
        <a:lstStyle/>
        <a:p>
          <a:r>
            <a:rPr lang="en-US" dirty="0" smtClean="0"/>
            <a:t>…</a:t>
          </a:r>
          <a:endParaRPr lang="en-US" dirty="0"/>
        </a:p>
      </dgm:t>
    </dgm:pt>
    <dgm:pt modelId="{67687461-4073-4CA6-A9B1-9967E89CAF81}" type="parTrans" cxnId="{1CB41D1E-469B-46CE-B26E-EEE898598D3E}">
      <dgm:prSet/>
      <dgm:spPr/>
      <dgm:t>
        <a:bodyPr/>
        <a:lstStyle/>
        <a:p>
          <a:endParaRPr lang="en-US"/>
        </a:p>
      </dgm:t>
    </dgm:pt>
    <dgm:pt modelId="{F9481181-CD2E-4844-911F-6F0FC6783104}" type="sibTrans" cxnId="{1CB41D1E-469B-46CE-B26E-EEE898598D3E}">
      <dgm:prSet/>
      <dgm:spPr/>
      <dgm:t>
        <a:bodyPr/>
        <a:lstStyle/>
        <a:p>
          <a:endParaRPr lang="en-US"/>
        </a:p>
      </dgm:t>
    </dgm:pt>
    <dgm:pt modelId="{BC448CF0-718D-4816-97E6-7167960CB251}">
      <dgm:prSet phldrT="[Text]" custT="1"/>
      <dgm:spPr/>
      <dgm:t>
        <a:bodyPr/>
        <a:lstStyle/>
        <a:p>
          <a:r>
            <a:rPr lang="en-US" sz="3200" dirty="0" smtClean="0"/>
            <a:t>AZURE</a:t>
          </a:r>
          <a:endParaRPr lang="en-US" sz="3200" dirty="0"/>
        </a:p>
      </dgm:t>
    </dgm:pt>
    <dgm:pt modelId="{6611A82F-624F-40D1-A902-1747EFF471F5}" type="sibTrans" cxnId="{1F3B157D-8E46-4D5B-896F-E65D518926C7}">
      <dgm:prSet/>
      <dgm:spPr/>
      <dgm:t>
        <a:bodyPr/>
        <a:lstStyle/>
        <a:p>
          <a:endParaRPr lang="en-US"/>
        </a:p>
      </dgm:t>
    </dgm:pt>
    <dgm:pt modelId="{3F933F84-4C0F-4514-9ED4-741A0E5C4E4B}" type="parTrans" cxnId="{1F3B157D-8E46-4D5B-896F-E65D518926C7}">
      <dgm:prSet/>
      <dgm:spPr/>
      <dgm:t>
        <a:bodyPr/>
        <a:lstStyle/>
        <a:p>
          <a:endParaRPr lang="en-US"/>
        </a:p>
      </dgm:t>
    </dgm:pt>
    <dgm:pt modelId="{11624E2E-A71E-4B77-A3EC-42F1B642AA97}">
      <dgm:prSet phldrT="[Text]" custT="1"/>
      <dgm:spPr/>
      <dgm:t>
        <a:bodyPr/>
        <a:lstStyle/>
        <a:p>
          <a:r>
            <a:rPr lang="en-US" sz="3200" dirty="0" smtClean="0"/>
            <a:t>GCP</a:t>
          </a:r>
          <a:endParaRPr lang="en-US" sz="3200" dirty="0"/>
        </a:p>
      </dgm:t>
    </dgm:pt>
    <dgm:pt modelId="{CCF4F661-8A72-4DF3-B30A-D03703B1EF92}" type="sibTrans" cxnId="{C5F83174-3917-4779-9C9A-71301F9089F1}">
      <dgm:prSet/>
      <dgm:spPr/>
      <dgm:t>
        <a:bodyPr/>
        <a:lstStyle/>
        <a:p>
          <a:endParaRPr lang="en-US"/>
        </a:p>
      </dgm:t>
    </dgm:pt>
    <dgm:pt modelId="{F76923E4-987F-46D7-8CC6-EFB3B289EF3B}" type="parTrans" cxnId="{C5F83174-3917-4779-9C9A-71301F9089F1}">
      <dgm:prSet/>
      <dgm:spPr/>
      <dgm:t>
        <a:bodyPr/>
        <a:lstStyle/>
        <a:p>
          <a:endParaRPr lang="en-US"/>
        </a:p>
      </dgm:t>
    </dgm:pt>
    <dgm:pt modelId="{DD9A4E5F-A72A-4159-A711-F371DC1832EF}" type="pres">
      <dgm:prSet presAssocID="{B3A451B7-943F-4A03-B1D2-8C1C34B46FDD}" presName="diagram" presStyleCnt="0">
        <dgm:presLayoutVars>
          <dgm:dir/>
          <dgm:resizeHandles val="exact"/>
        </dgm:presLayoutVars>
      </dgm:prSet>
      <dgm:spPr/>
      <dgm:t>
        <a:bodyPr/>
        <a:lstStyle/>
        <a:p>
          <a:endParaRPr lang="en-US"/>
        </a:p>
      </dgm:t>
    </dgm:pt>
    <dgm:pt modelId="{5AA37FF6-144E-4249-9289-C906EA35CF65}" type="pres">
      <dgm:prSet presAssocID="{252DED1E-4D83-498F-94EF-31D8983D0973}" presName="node" presStyleLbl="node1" presStyleIdx="0" presStyleCnt="5" custLinFactNeighborX="-5533" custLinFactNeighborY="-11">
        <dgm:presLayoutVars>
          <dgm:bulletEnabled val="1"/>
        </dgm:presLayoutVars>
      </dgm:prSet>
      <dgm:spPr/>
      <dgm:t>
        <a:bodyPr/>
        <a:lstStyle/>
        <a:p>
          <a:endParaRPr lang="en-US"/>
        </a:p>
      </dgm:t>
    </dgm:pt>
    <dgm:pt modelId="{C778D071-59F6-4E55-9B54-8C2ECD0EF271}" type="pres">
      <dgm:prSet presAssocID="{C029AF24-7F8D-4655-94BC-A690DDB8D9B2}" presName="sibTrans" presStyleCnt="0"/>
      <dgm:spPr/>
    </dgm:pt>
    <dgm:pt modelId="{4F2086B9-1946-4992-B0CA-31614B73F559}" type="pres">
      <dgm:prSet presAssocID="{11624E2E-A71E-4B77-A3EC-42F1B642AA97}" presName="node" presStyleLbl="node1" presStyleIdx="1" presStyleCnt="5">
        <dgm:presLayoutVars>
          <dgm:bulletEnabled val="1"/>
        </dgm:presLayoutVars>
      </dgm:prSet>
      <dgm:spPr/>
      <dgm:t>
        <a:bodyPr/>
        <a:lstStyle/>
        <a:p>
          <a:endParaRPr lang="en-US"/>
        </a:p>
      </dgm:t>
    </dgm:pt>
    <dgm:pt modelId="{41C16C86-14A2-4494-A135-4961EAE4EEF2}" type="pres">
      <dgm:prSet presAssocID="{CCF4F661-8A72-4DF3-B30A-D03703B1EF92}" presName="sibTrans" presStyleCnt="0"/>
      <dgm:spPr/>
    </dgm:pt>
    <dgm:pt modelId="{E32922DF-1530-4123-817D-6D332384DF66}" type="pres">
      <dgm:prSet presAssocID="{BC448CF0-718D-4816-97E6-7167960CB251}" presName="node" presStyleLbl="node1" presStyleIdx="2" presStyleCnt="5" custLinFactNeighborX="533" custLinFactNeighborY="-3293">
        <dgm:presLayoutVars>
          <dgm:bulletEnabled val="1"/>
        </dgm:presLayoutVars>
      </dgm:prSet>
      <dgm:spPr/>
      <dgm:t>
        <a:bodyPr/>
        <a:lstStyle/>
        <a:p>
          <a:endParaRPr lang="en-US"/>
        </a:p>
      </dgm:t>
    </dgm:pt>
    <dgm:pt modelId="{556B1201-4CC0-4B4C-99A1-6D8B2333A8AB}" type="pres">
      <dgm:prSet presAssocID="{6611A82F-624F-40D1-A902-1747EFF471F5}" presName="sibTrans" presStyleCnt="0"/>
      <dgm:spPr/>
    </dgm:pt>
    <dgm:pt modelId="{7073E1FA-E134-45B2-89C6-22A12E4C6215}" type="pres">
      <dgm:prSet presAssocID="{05EA32DE-5A56-43D3-9865-723177B40EB7}" presName="node" presStyleLbl="node1" presStyleIdx="3" presStyleCnt="5" custLinFactNeighborX="790" custLinFactNeighborY="-1329">
        <dgm:presLayoutVars>
          <dgm:bulletEnabled val="1"/>
        </dgm:presLayoutVars>
      </dgm:prSet>
      <dgm:spPr/>
      <dgm:t>
        <a:bodyPr/>
        <a:lstStyle/>
        <a:p>
          <a:endParaRPr lang="en-US"/>
        </a:p>
      </dgm:t>
    </dgm:pt>
    <dgm:pt modelId="{AAF2F61B-1775-41B8-9ADE-8C2215BBFAF9}" type="pres">
      <dgm:prSet presAssocID="{010FDEDC-94EC-4A33-9BC6-BD6B5C129FD3}" presName="sibTrans" presStyleCnt="0"/>
      <dgm:spPr/>
    </dgm:pt>
    <dgm:pt modelId="{7B4FB484-D575-4E1D-A37E-519EAEBE7781}" type="pres">
      <dgm:prSet presAssocID="{E07B5CF7-2415-4CAC-80A0-22F3B356271E}" presName="node" presStyleLbl="node1" presStyleIdx="4" presStyleCnt="5">
        <dgm:presLayoutVars>
          <dgm:bulletEnabled val="1"/>
        </dgm:presLayoutVars>
      </dgm:prSet>
      <dgm:spPr/>
      <dgm:t>
        <a:bodyPr/>
        <a:lstStyle/>
        <a:p>
          <a:endParaRPr lang="en-US"/>
        </a:p>
      </dgm:t>
    </dgm:pt>
  </dgm:ptLst>
  <dgm:cxnLst>
    <dgm:cxn modelId="{C5F83174-3917-4779-9C9A-71301F9089F1}" srcId="{B3A451B7-943F-4A03-B1D2-8C1C34B46FDD}" destId="{11624E2E-A71E-4B77-A3EC-42F1B642AA97}" srcOrd="1" destOrd="0" parTransId="{F76923E4-987F-46D7-8CC6-EFB3B289EF3B}" sibTransId="{CCF4F661-8A72-4DF3-B30A-D03703B1EF92}"/>
    <dgm:cxn modelId="{88512B1E-457C-4A9C-B8A7-093DEF1C7444}" type="presOf" srcId="{05EA32DE-5A56-43D3-9865-723177B40EB7}" destId="{7073E1FA-E134-45B2-89C6-22A12E4C6215}" srcOrd="0" destOrd="0" presId="urn:microsoft.com/office/officeart/2005/8/layout/default"/>
    <dgm:cxn modelId="{A3AE5EB3-9EB3-4B5C-BE2D-2524F248C086}" type="presOf" srcId="{BC448CF0-718D-4816-97E6-7167960CB251}" destId="{E32922DF-1530-4123-817D-6D332384DF66}" srcOrd="0" destOrd="0" presId="urn:microsoft.com/office/officeart/2005/8/layout/default"/>
    <dgm:cxn modelId="{1CB41D1E-469B-46CE-B26E-EEE898598D3E}" srcId="{B3A451B7-943F-4A03-B1D2-8C1C34B46FDD}" destId="{E07B5CF7-2415-4CAC-80A0-22F3B356271E}" srcOrd="4" destOrd="0" parTransId="{67687461-4073-4CA6-A9B1-9967E89CAF81}" sibTransId="{F9481181-CD2E-4844-911F-6F0FC6783104}"/>
    <dgm:cxn modelId="{447ADC29-1619-4322-A63F-D42386586747}" srcId="{B3A451B7-943F-4A03-B1D2-8C1C34B46FDD}" destId="{05EA32DE-5A56-43D3-9865-723177B40EB7}" srcOrd="3" destOrd="0" parTransId="{BCDD6B95-E384-4C4E-A8AE-11DB4E409056}" sibTransId="{010FDEDC-94EC-4A33-9BC6-BD6B5C129FD3}"/>
    <dgm:cxn modelId="{E23721AE-6D71-4568-92AC-8AADFE36CF2E}" type="presOf" srcId="{E07B5CF7-2415-4CAC-80A0-22F3B356271E}" destId="{7B4FB484-D575-4E1D-A37E-519EAEBE7781}" srcOrd="0" destOrd="0" presId="urn:microsoft.com/office/officeart/2005/8/layout/default"/>
    <dgm:cxn modelId="{434540B2-3E76-4A4C-B041-E5ED2968D015}" type="presOf" srcId="{B3A451B7-943F-4A03-B1D2-8C1C34B46FDD}" destId="{DD9A4E5F-A72A-4159-A711-F371DC1832EF}" srcOrd="0" destOrd="0" presId="urn:microsoft.com/office/officeart/2005/8/layout/default"/>
    <dgm:cxn modelId="{340B9831-92AE-4B1B-9E53-9882E11A59A8}" srcId="{B3A451B7-943F-4A03-B1D2-8C1C34B46FDD}" destId="{252DED1E-4D83-498F-94EF-31D8983D0973}" srcOrd="0" destOrd="0" parTransId="{53F77E9E-77BB-4F69-8729-00A6F20F92F9}" sibTransId="{C029AF24-7F8D-4655-94BC-A690DDB8D9B2}"/>
    <dgm:cxn modelId="{B511FEB4-B8A1-4218-90FB-B5DC1D9CBD6F}" type="presOf" srcId="{11624E2E-A71E-4B77-A3EC-42F1B642AA97}" destId="{4F2086B9-1946-4992-B0CA-31614B73F559}" srcOrd="0" destOrd="0" presId="urn:microsoft.com/office/officeart/2005/8/layout/default"/>
    <dgm:cxn modelId="{1F3B157D-8E46-4D5B-896F-E65D518926C7}" srcId="{B3A451B7-943F-4A03-B1D2-8C1C34B46FDD}" destId="{BC448CF0-718D-4816-97E6-7167960CB251}" srcOrd="2" destOrd="0" parTransId="{3F933F84-4C0F-4514-9ED4-741A0E5C4E4B}" sibTransId="{6611A82F-624F-40D1-A902-1747EFF471F5}"/>
    <dgm:cxn modelId="{61B92743-B930-4F8E-9F8C-643217ABB006}" type="presOf" srcId="{252DED1E-4D83-498F-94EF-31D8983D0973}" destId="{5AA37FF6-144E-4249-9289-C906EA35CF65}" srcOrd="0" destOrd="0" presId="urn:microsoft.com/office/officeart/2005/8/layout/default"/>
    <dgm:cxn modelId="{C93FD02F-7F0D-4E80-AE11-B14A9BDD6FCC}" type="presParOf" srcId="{DD9A4E5F-A72A-4159-A711-F371DC1832EF}" destId="{5AA37FF6-144E-4249-9289-C906EA35CF65}" srcOrd="0" destOrd="0" presId="urn:microsoft.com/office/officeart/2005/8/layout/default"/>
    <dgm:cxn modelId="{55BFF37E-D0DF-4BAD-B613-7F23359E808C}" type="presParOf" srcId="{DD9A4E5F-A72A-4159-A711-F371DC1832EF}" destId="{C778D071-59F6-4E55-9B54-8C2ECD0EF271}" srcOrd="1" destOrd="0" presId="urn:microsoft.com/office/officeart/2005/8/layout/default"/>
    <dgm:cxn modelId="{0250DFED-0637-47A7-A25A-10595FEC2C91}" type="presParOf" srcId="{DD9A4E5F-A72A-4159-A711-F371DC1832EF}" destId="{4F2086B9-1946-4992-B0CA-31614B73F559}" srcOrd="2" destOrd="0" presId="urn:microsoft.com/office/officeart/2005/8/layout/default"/>
    <dgm:cxn modelId="{A8E3608D-8320-4B95-A293-5FBBF9FF60FA}" type="presParOf" srcId="{DD9A4E5F-A72A-4159-A711-F371DC1832EF}" destId="{41C16C86-14A2-4494-A135-4961EAE4EEF2}" srcOrd="3" destOrd="0" presId="urn:microsoft.com/office/officeart/2005/8/layout/default"/>
    <dgm:cxn modelId="{04DD31EC-CC28-4018-94F8-E1CA1FA10F09}" type="presParOf" srcId="{DD9A4E5F-A72A-4159-A711-F371DC1832EF}" destId="{E32922DF-1530-4123-817D-6D332384DF66}" srcOrd="4" destOrd="0" presId="urn:microsoft.com/office/officeart/2005/8/layout/default"/>
    <dgm:cxn modelId="{41C3B15D-6F5B-411D-ACB1-BC8FA0A9FE60}" type="presParOf" srcId="{DD9A4E5F-A72A-4159-A711-F371DC1832EF}" destId="{556B1201-4CC0-4B4C-99A1-6D8B2333A8AB}" srcOrd="5" destOrd="0" presId="urn:microsoft.com/office/officeart/2005/8/layout/default"/>
    <dgm:cxn modelId="{5806C942-D9EC-4C94-999B-E6247B73B2B9}" type="presParOf" srcId="{DD9A4E5F-A72A-4159-A711-F371DC1832EF}" destId="{7073E1FA-E134-45B2-89C6-22A12E4C6215}" srcOrd="6" destOrd="0" presId="urn:microsoft.com/office/officeart/2005/8/layout/default"/>
    <dgm:cxn modelId="{50079B8C-7B2E-4579-B0D9-1020E5E18E52}" type="presParOf" srcId="{DD9A4E5F-A72A-4159-A711-F371DC1832EF}" destId="{AAF2F61B-1775-41B8-9ADE-8C2215BBFAF9}" srcOrd="7" destOrd="0" presId="urn:microsoft.com/office/officeart/2005/8/layout/default"/>
    <dgm:cxn modelId="{56DA2815-A3EA-4931-9E85-4FA1DD4208E2}" type="presParOf" srcId="{DD9A4E5F-A72A-4159-A711-F371DC1832EF}" destId="{7B4FB484-D575-4E1D-A37E-519EAEBE778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37FF6-144E-4249-9289-C906EA35CF65}">
      <dsp:nvSpPr>
        <dsp:cNvPr id="0" name=""/>
        <dsp:cNvSpPr/>
      </dsp:nvSpPr>
      <dsp:spPr>
        <a:xfrm>
          <a:off x="774545" y="4"/>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Become</a:t>
          </a:r>
        </a:p>
        <a:p>
          <a:pPr lvl="0" algn="ctr" defTabSz="1422400">
            <a:lnSpc>
              <a:spcPct val="90000"/>
            </a:lnSpc>
            <a:spcBef>
              <a:spcPct val="0"/>
            </a:spcBef>
            <a:spcAft>
              <a:spcPct val="35000"/>
            </a:spcAft>
          </a:pPr>
          <a:r>
            <a:rPr lang="en-US" sz="3200" kern="1200" dirty="0" smtClean="0"/>
            <a:t>ABAP DEV</a:t>
          </a:r>
          <a:endParaRPr lang="en-US" sz="3200" kern="1200" dirty="0"/>
        </a:p>
      </dsp:txBody>
      <dsp:txXfrm>
        <a:off x="774545" y="4"/>
        <a:ext cx="2203706" cy="1322223"/>
      </dsp:txXfrm>
    </dsp:sp>
    <dsp:sp modelId="{4F2086B9-1946-4992-B0CA-31614B73F559}">
      <dsp:nvSpPr>
        <dsp:cNvPr id="0" name=""/>
        <dsp:cNvSpPr/>
      </dsp:nvSpPr>
      <dsp:spPr>
        <a:xfrm>
          <a:off x="3320553" y="15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Become </a:t>
          </a:r>
        </a:p>
        <a:p>
          <a:pPr lvl="0" algn="ctr" defTabSz="1422400">
            <a:lnSpc>
              <a:spcPct val="90000"/>
            </a:lnSpc>
            <a:spcBef>
              <a:spcPct val="0"/>
            </a:spcBef>
            <a:spcAft>
              <a:spcPct val="35000"/>
            </a:spcAft>
          </a:pPr>
          <a:r>
            <a:rPr lang="en-US" sz="3200" kern="1200" dirty="0" smtClean="0"/>
            <a:t>BW DEV</a:t>
          </a:r>
          <a:endParaRPr lang="en-US" sz="3200" kern="1200" dirty="0"/>
        </a:p>
      </dsp:txBody>
      <dsp:txXfrm>
        <a:off x="3320553" y="150"/>
        <a:ext cx="2203706" cy="1322223"/>
      </dsp:txXfrm>
    </dsp:sp>
    <dsp:sp modelId="{E32922DF-1530-4123-817D-6D332384DF66}">
      <dsp:nvSpPr>
        <dsp:cNvPr id="0" name=""/>
        <dsp:cNvSpPr/>
      </dsp:nvSpPr>
      <dsp:spPr>
        <a:xfrm>
          <a:off x="5744630" y="15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Become</a:t>
          </a:r>
        </a:p>
        <a:p>
          <a:pPr lvl="0" algn="ctr" defTabSz="1422400">
            <a:lnSpc>
              <a:spcPct val="90000"/>
            </a:lnSpc>
            <a:spcBef>
              <a:spcPct val="0"/>
            </a:spcBef>
            <a:spcAft>
              <a:spcPct val="35000"/>
            </a:spcAft>
          </a:pPr>
          <a:r>
            <a:rPr lang="en-US" sz="3200" kern="1200" dirty="0" smtClean="0"/>
            <a:t>FIORI DEV</a:t>
          </a:r>
          <a:endParaRPr lang="en-US" sz="3200" kern="1200" dirty="0"/>
        </a:p>
      </dsp:txBody>
      <dsp:txXfrm>
        <a:off x="5744630" y="150"/>
        <a:ext cx="2203706" cy="1322223"/>
      </dsp:txXfrm>
    </dsp:sp>
    <dsp:sp modelId="{7073E1FA-E134-45B2-89C6-22A12E4C6215}">
      <dsp:nvSpPr>
        <dsp:cNvPr id="0" name=""/>
        <dsp:cNvSpPr/>
      </dsp:nvSpPr>
      <dsp:spPr>
        <a:xfrm>
          <a:off x="8168707" y="15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Become</a:t>
          </a:r>
        </a:p>
        <a:p>
          <a:pPr lvl="0" algn="ctr" defTabSz="1422400">
            <a:lnSpc>
              <a:spcPct val="90000"/>
            </a:lnSpc>
            <a:spcBef>
              <a:spcPct val="0"/>
            </a:spcBef>
            <a:spcAft>
              <a:spcPct val="35000"/>
            </a:spcAft>
          </a:pPr>
          <a:r>
            <a:rPr lang="en-US" sz="3200" kern="1200" dirty="0" smtClean="0"/>
            <a:t>SAP BASIS</a:t>
          </a:r>
          <a:endParaRPr lang="en-US" sz="3200" kern="1200" dirty="0"/>
        </a:p>
      </dsp:txBody>
      <dsp:txXfrm>
        <a:off x="8168707" y="150"/>
        <a:ext cx="2203706" cy="1322223"/>
      </dsp:txXfrm>
    </dsp:sp>
    <dsp:sp modelId="{7B4FB484-D575-4E1D-A37E-519EAEBE7781}">
      <dsp:nvSpPr>
        <dsp:cNvPr id="0" name=""/>
        <dsp:cNvSpPr/>
      </dsp:nvSpPr>
      <dsp:spPr>
        <a:xfrm>
          <a:off x="4532591" y="1542744"/>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a:t>
          </a:r>
          <a:endParaRPr lang="en-US" sz="6100" kern="1200" dirty="0"/>
        </a:p>
      </dsp:txBody>
      <dsp:txXfrm>
        <a:off x="4532591" y="1542744"/>
        <a:ext cx="2203706" cy="1322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A37FF6-144E-4249-9289-C906EA35CF65}">
      <dsp:nvSpPr>
        <dsp:cNvPr id="0" name=""/>
        <dsp:cNvSpPr/>
      </dsp:nvSpPr>
      <dsp:spPr>
        <a:xfrm>
          <a:off x="774545" y="4"/>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AWS</a:t>
          </a:r>
          <a:endParaRPr lang="en-US" sz="3200" kern="1200" dirty="0"/>
        </a:p>
      </dsp:txBody>
      <dsp:txXfrm>
        <a:off x="774545" y="4"/>
        <a:ext cx="2203706" cy="1322223"/>
      </dsp:txXfrm>
    </dsp:sp>
    <dsp:sp modelId="{4F2086B9-1946-4992-B0CA-31614B73F559}">
      <dsp:nvSpPr>
        <dsp:cNvPr id="0" name=""/>
        <dsp:cNvSpPr/>
      </dsp:nvSpPr>
      <dsp:spPr>
        <a:xfrm>
          <a:off x="3320553" y="15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GCP</a:t>
          </a:r>
          <a:endParaRPr lang="en-US" sz="3200" kern="1200" dirty="0"/>
        </a:p>
      </dsp:txBody>
      <dsp:txXfrm>
        <a:off x="3320553" y="150"/>
        <a:ext cx="2203706" cy="1322223"/>
      </dsp:txXfrm>
    </dsp:sp>
    <dsp:sp modelId="{E32922DF-1530-4123-817D-6D332384DF66}">
      <dsp:nvSpPr>
        <dsp:cNvPr id="0" name=""/>
        <dsp:cNvSpPr/>
      </dsp:nvSpPr>
      <dsp:spPr>
        <a:xfrm>
          <a:off x="5756376" y="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AZURE</a:t>
          </a:r>
          <a:endParaRPr lang="en-US" sz="3200" kern="1200" dirty="0"/>
        </a:p>
      </dsp:txBody>
      <dsp:txXfrm>
        <a:off x="5756376" y="0"/>
        <a:ext cx="2203706" cy="1322223"/>
      </dsp:txXfrm>
    </dsp:sp>
    <dsp:sp modelId="{7073E1FA-E134-45B2-89C6-22A12E4C6215}">
      <dsp:nvSpPr>
        <dsp:cNvPr id="0" name=""/>
        <dsp:cNvSpPr/>
      </dsp:nvSpPr>
      <dsp:spPr>
        <a:xfrm>
          <a:off x="8186116" y="0"/>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YANDEX</a:t>
          </a:r>
          <a:endParaRPr lang="en-US" sz="3200" kern="1200" dirty="0"/>
        </a:p>
      </dsp:txBody>
      <dsp:txXfrm>
        <a:off x="8186116" y="0"/>
        <a:ext cx="2203706" cy="1322223"/>
      </dsp:txXfrm>
    </dsp:sp>
    <dsp:sp modelId="{7B4FB484-D575-4E1D-A37E-519EAEBE7781}">
      <dsp:nvSpPr>
        <dsp:cNvPr id="0" name=""/>
        <dsp:cNvSpPr/>
      </dsp:nvSpPr>
      <dsp:spPr>
        <a:xfrm>
          <a:off x="4532591" y="1542744"/>
          <a:ext cx="2203706" cy="13222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a:t>
          </a:r>
          <a:endParaRPr lang="en-US" sz="6100" kern="1200" dirty="0"/>
        </a:p>
      </dsp:txBody>
      <dsp:txXfrm>
        <a:off x="4532591" y="1542744"/>
        <a:ext cx="2203706" cy="132222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332720-CCE8-464B-B419-F6945D8798F2}"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390299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332720-CCE8-464B-B419-F6945D8798F2}"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215417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332720-CCE8-464B-B419-F6945D8798F2}"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2334804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332720-CCE8-464B-B419-F6945D8798F2}"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1713095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C332720-CCE8-464B-B419-F6945D8798F2}" type="datetimeFigureOut">
              <a:rPr lang="en-US" smtClean="0"/>
              <a:t>3/30/2021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197600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332720-CCE8-464B-B419-F6945D8798F2}"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27064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332720-CCE8-464B-B419-F6945D8798F2}" type="datetimeFigureOut">
              <a:rPr lang="en-US" smtClean="0"/>
              <a:t>3/30/2021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25158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332720-CCE8-464B-B419-F6945D8798F2}" type="datetimeFigureOut">
              <a:rPr lang="en-US" smtClean="0"/>
              <a:t>3/30/2021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527433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332720-CCE8-464B-B419-F6945D8798F2}" type="datetimeFigureOut">
              <a:rPr lang="en-US" smtClean="0"/>
              <a:t>3/30/2021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84360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332720-CCE8-464B-B419-F6945D8798F2}"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3679283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C332720-CCE8-464B-B419-F6945D8798F2}" type="datetimeFigureOut">
              <a:rPr lang="en-US" smtClean="0"/>
              <a:t>3/30/2021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30023-17A0-4C12-8E5D-16BE8260DEF8}" type="slidenum">
              <a:rPr lang="en-US" smtClean="0"/>
              <a:t>‹#›</a:t>
            </a:fld>
            <a:endParaRPr lang="en-US"/>
          </a:p>
        </p:txBody>
      </p:sp>
    </p:spTree>
    <p:extLst>
      <p:ext uri="{BB962C8B-B14F-4D97-AF65-F5344CB8AC3E}">
        <p14:creationId xmlns:p14="http://schemas.microsoft.com/office/powerpoint/2010/main" val="1080748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5000" b="-1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32720-CCE8-464B-B419-F6945D8798F2}" type="datetimeFigureOut">
              <a:rPr lang="en-US" smtClean="0"/>
              <a:t>3/30/2021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30023-17A0-4C12-8E5D-16BE8260DEF8}" type="slidenum">
              <a:rPr lang="en-US" smtClean="0"/>
              <a:t>‹#›</a:t>
            </a:fld>
            <a:endParaRPr lang="en-US"/>
          </a:p>
        </p:txBody>
      </p:sp>
    </p:spTree>
    <p:extLst>
      <p:ext uri="{BB962C8B-B14F-4D97-AF65-F5344CB8AC3E}">
        <p14:creationId xmlns:p14="http://schemas.microsoft.com/office/powerpoint/2010/main" val="3287165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basisteam-io/BasisTeam-Content/blob/master/edu/sap_nw_in_cloud/azure.txt" TargetMode="Externa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basisteam-io/BasisTeam-Content/tree/master/edu/sap_nw_in_cloud"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s?k=SAP+ABAP&amp;ref=nb_sb_noss_2"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logs.sap.com/2014/02/06/guides-and-tutorials-for-the-developer-edition-of-as-abap-incl-bw-on-sap-hana/"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udemy.com/courses/search/?src=ukw&amp;q=ABAP"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pen.sap.com/courses/wtc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racclaim.com/badges/320ce7e1-0d8b-407c-b74c-9cd94dc9da47/public_url" TargetMode="Externa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s://ti-user-certificates.s3.amazonaws.com/e0df7fbf-a057-42af-8a1f-590912be5460/d862f9de-4854-40b1-a0ba-31fa130821df-roman-gorbenko-essentials-of-linux-system-administration-lfs201-certificate.pdf" TargetMode="External"/><Relationship Id="rId4" Type="http://schemas.openxmlformats.org/officeDocument/2006/relationships/hyperlink" Target="https://github.com/basisteam-io/BasisTeam-Content/blob/master/certif/alibabacloud.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raining.sap.com/certification/c_taw12_750-sap-certified-development-associate---abap-with-sap-netweaver-750-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raining.sap.com/certification/validity"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intellipaat.com/blog/interview-question/sap-abap-interview-questions/"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amazon.com/s?k=SAP+BW&amp;ref=nb_sb_noss_2"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uru99.com/sap-bi.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raining.sap.com/certification/c_tbw60_74-sap-certified-application-associate---modeling-and-data-management-with-sap-bw-74-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udemy.com/courses/search/?src=ukw&amp;q=sap%20bw"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open.sap.com/courses/bw4h2/overview"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ntellipaat.com/blog/interview-question/sap-bibw-interview-questions/"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amazon.com/s?k=SAP+FIORI&amp;ref=nb_sb_noss_2"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apyard.com/configuring-sap-gui-transaction-in-fiori-launchpad/"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blogs.sap.com/2017/09/06/seven-reasons-why-you-should-become-a-fiori-developer/"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raining.sap.com/certification/c_fiordev_20-sap-certified-development-associate---sap-fiori-application-developer-g/"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training.sap.com/certification/c_fioradm_21-sap-certified-technology-associate---sap-fiori-system-administration-g/"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udemy.com/courses/search/?src=ukw&amp;q=sap%20fiori"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open.sap.com/courses/hsha1"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tutorialspoint.com/sap_fiori/sap_fiori_interview_questions.htm"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amazon.com/s?k=sap+basis&amp;ref=nb_sb_noss"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guru99.com/sap-basis-training-tutorials.html"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training.sap.com/certification/c_tadm54_75-sap-certified-technology-associate--system-administration-sap-ase-with-sap-netweaver-75-g/"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udemy.com/courses/search/?q=sap%20basis&amp;src=sac&amp;kw=basis"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open.sap.com/courses/cst1/items/6SfKONnipmZjtTeTwpWLq2"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intellipaat.com/blog/interview-question/sap-basis-interview-questions-and-answers/"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notepad-plus-plus.org/"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tty.org/"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puttygen.com/"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inscp.net/eng/index.php"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mremoteng.org/" TargetMode="External"/><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mobaxterm.mobatek.net/"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roducts.office.com/en-us/excel" TargetMode="Externa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owerbi.microsoft.com/en-us/desktop/"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2.xml.rels><?xml version="1.0" encoding="UTF-8" standalone="yes"?>
<Relationships xmlns="http://schemas.openxmlformats.org/package/2006/relationships"><Relationship Id="rId3" Type="http://schemas.openxmlformats.org/officeDocument/2006/relationships/image" Target="../media/image60.jfif"/><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ithub.com/basisteam-io/BasisTeam-Content/blob/master/edu/sap_nw_in_cloud/aws.txt"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0.jfif"/><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0.jfi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0.jfif"/><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basisteam-io/BasisTeam-Content/blob/master/edu/sap_nw_in_cloud/gcp.txt" TargetMode="Externa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brightworkresearch.com/sapplanning/2008/07/08/dp-bw-dimensions-and-fact-table/"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hyperlink" Target="https://www.brightworkresearch.com/sapplanning/2008/07/08/dp-bw-dimensions-and-fact-table/" TargetMode="Externa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ithub.com/basisteam-io/BasisTeam-Content/blob/master/edu/sap_nw_in_cloud/yandex.txt" TargetMode="Externa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4344" y="371180"/>
            <a:ext cx="10412083" cy="507831"/>
          </a:xfrm>
          <a:prstGeom prst="rect">
            <a:avLst/>
          </a:prstGeom>
          <a:noFill/>
        </p:spPr>
        <p:txBody>
          <a:bodyPr wrap="square" rtlCol="0">
            <a:spAutoFit/>
          </a:bodyPr>
          <a:lstStyle/>
          <a:p>
            <a:r>
              <a:rPr lang="en-US" sz="2700" dirty="0" smtClean="0"/>
              <a:t>HOW TO INSTALL YOUR OWN SAP SYSTEM IN THE POPULAR CLOUDS</a:t>
            </a:r>
            <a:endParaRPr lang="en-US" sz="27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707" y="1117599"/>
            <a:ext cx="5294739" cy="5554271"/>
          </a:xfrm>
          <a:prstGeom prst="rect">
            <a:avLst/>
          </a:prstGeom>
        </p:spPr>
      </p:pic>
    </p:spTree>
    <p:extLst>
      <p:ext uri="{BB962C8B-B14F-4D97-AF65-F5344CB8AC3E}">
        <p14:creationId xmlns:p14="http://schemas.microsoft.com/office/powerpoint/2010/main" val="11507716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23226" y="1207859"/>
            <a:ext cx="8508274" cy="646331"/>
          </a:xfrm>
          <a:prstGeom prst="rect">
            <a:avLst/>
          </a:prstGeom>
          <a:noFill/>
        </p:spPr>
        <p:txBody>
          <a:bodyPr wrap="square" rtlCol="0">
            <a:spAutoFit/>
          </a:bodyPr>
          <a:lstStyle/>
          <a:p>
            <a:pPr algn="ctr"/>
            <a:r>
              <a:rPr lang="en-US" sz="3600" dirty="0" smtClean="0"/>
              <a:t>Course Requirements</a:t>
            </a:r>
            <a:endParaRPr lang="en-US" sz="3600" dirty="0"/>
          </a:p>
        </p:txBody>
      </p:sp>
      <p:sp>
        <p:nvSpPr>
          <p:cNvPr id="2" name="Rectangle 1"/>
          <p:cNvSpPr/>
          <p:nvPr/>
        </p:nvSpPr>
        <p:spPr>
          <a:xfrm>
            <a:off x="894009" y="1915687"/>
            <a:ext cx="2825004" cy="369332"/>
          </a:xfrm>
          <a:prstGeom prst="rect">
            <a:avLst/>
          </a:prstGeom>
        </p:spPr>
        <p:txBody>
          <a:bodyPr wrap="none">
            <a:spAutoFit/>
          </a:bodyPr>
          <a:lstStyle/>
          <a:p>
            <a:r>
              <a:rPr lang="en-US" dirty="0" smtClean="0"/>
              <a:t>Free trial. Example for AWS.</a:t>
            </a:r>
            <a:endParaRPr lang="en-US" dirty="0"/>
          </a:p>
        </p:txBody>
      </p:sp>
      <p:sp>
        <p:nvSpPr>
          <p:cNvPr id="8" name="Rectangle 7"/>
          <p:cNvSpPr/>
          <p:nvPr/>
        </p:nvSpPr>
        <p:spPr>
          <a:xfrm>
            <a:off x="974858" y="3955332"/>
            <a:ext cx="3669402" cy="369332"/>
          </a:xfrm>
          <a:prstGeom prst="rect">
            <a:avLst/>
          </a:prstGeom>
        </p:spPr>
        <p:txBody>
          <a:bodyPr wrap="none">
            <a:spAutoFit/>
          </a:bodyPr>
          <a:lstStyle/>
          <a:p>
            <a:r>
              <a:rPr lang="en-US" dirty="0" smtClean="0"/>
              <a:t>Free trial. Example for </a:t>
            </a:r>
            <a:r>
              <a:rPr lang="en-US" dirty="0" err="1" smtClean="0"/>
              <a:t>Yandex</a:t>
            </a:r>
            <a:r>
              <a:rPr lang="en-US" dirty="0" smtClean="0"/>
              <a:t> Cloud.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085" y="2261960"/>
            <a:ext cx="6265638" cy="18058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3" y="4364439"/>
            <a:ext cx="8138802" cy="2332946"/>
          </a:xfrm>
          <a:prstGeom prst="rect">
            <a:avLst/>
          </a:prstGeom>
        </p:spPr>
      </p:pic>
    </p:spTree>
    <p:extLst>
      <p:ext uri="{BB962C8B-B14F-4D97-AF65-F5344CB8AC3E}">
        <p14:creationId xmlns:p14="http://schemas.microsoft.com/office/powerpoint/2010/main" val="4065095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2" name="Rectangle 1"/>
          <p:cNvSpPr/>
          <p:nvPr/>
        </p:nvSpPr>
        <p:spPr>
          <a:xfrm>
            <a:off x="4040831" y="1088977"/>
            <a:ext cx="3174523" cy="646331"/>
          </a:xfrm>
          <a:prstGeom prst="rect">
            <a:avLst/>
          </a:prstGeom>
        </p:spPr>
        <p:txBody>
          <a:bodyPr wrap="none">
            <a:spAutoFit/>
          </a:bodyPr>
          <a:lstStyle/>
          <a:p>
            <a:r>
              <a:rPr lang="en-US" sz="3600" dirty="0"/>
              <a:t>Microsoft Azure</a:t>
            </a:r>
          </a:p>
        </p:txBody>
      </p:sp>
      <p:sp>
        <p:nvSpPr>
          <p:cNvPr id="5" name="Rectangle 4"/>
          <p:cNvSpPr/>
          <p:nvPr/>
        </p:nvSpPr>
        <p:spPr>
          <a:xfrm>
            <a:off x="-71596" y="5395591"/>
            <a:ext cx="8381333" cy="861774"/>
          </a:xfrm>
          <a:prstGeom prst="rect">
            <a:avLst/>
          </a:prstGeom>
        </p:spPr>
        <p:txBody>
          <a:bodyPr wrap="none">
            <a:spAutoFit/>
          </a:bodyPr>
          <a:lstStyle/>
          <a:p>
            <a:pPr marL="571500" indent="-571500" algn="ctr">
              <a:buFont typeface="Arial" panose="020B0604020202020204" pitchFamily="34" charset="0"/>
              <a:buChar char="•"/>
            </a:pPr>
            <a:r>
              <a:rPr lang="en-US" sz="3600" dirty="0" smtClean="0"/>
              <a:t>Links and Linux commands in a plain text</a:t>
            </a:r>
          </a:p>
          <a:p>
            <a:pPr algn="ctr"/>
            <a:r>
              <a:rPr lang="en-US" sz="1400" dirty="0">
                <a:hlinkClick r:id="rId2"/>
              </a:rPr>
              <a:t>https://github.com/basisteam-io/BasisTeam-Content/blob/master/edu/sap_nw_in_cloud/azure.txt</a:t>
            </a:r>
            <a:endParaRPr lang="en-US"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3" y="1886298"/>
            <a:ext cx="8087711" cy="3689761"/>
          </a:xfrm>
          <a:prstGeom prst="rect">
            <a:avLst/>
          </a:prstGeom>
        </p:spPr>
      </p:pic>
    </p:spTree>
    <p:extLst>
      <p:ext uri="{BB962C8B-B14F-4D97-AF65-F5344CB8AC3E}">
        <p14:creationId xmlns:p14="http://schemas.microsoft.com/office/powerpoint/2010/main" val="40225915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609969" y="3180861"/>
            <a:ext cx="8331200" cy="923330"/>
          </a:xfrm>
          <a:prstGeom prst="rect">
            <a:avLst/>
          </a:prstGeom>
        </p:spPr>
        <p:txBody>
          <a:bodyPr wrap="square">
            <a:spAutoFit/>
          </a:bodyPr>
          <a:lstStyle/>
          <a:p>
            <a:endParaRPr lang="en-US" dirty="0" smtClean="0"/>
          </a:p>
          <a:p>
            <a:endParaRPr lang="en-US" dirty="0"/>
          </a:p>
          <a:p>
            <a:r>
              <a:rPr lang="en-US" dirty="0" smtClean="0"/>
              <a:t> </a:t>
            </a:r>
            <a:endParaRPr lang="en-US" dirty="0">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772" y="1683948"/>
            <a:ext cx="6048052" cy="4740643"/>
          </a:xfrm>
          <a:prstGeom prst="rect">
            <a:avLst/>
          </a:prstGeom>
        </p:spPr>
      </p:pic>
      <p:sp>
        <p:nvSpPr>
          <p:cNvPr id="3" name="Rectangle 2"/>
          <p:cNvSpPr/>
          <p:nvPr/>
        </p:nvSpPr>
        <p:spPr>
          <a:xfrm>
            <a:off x="4231044" y="1037617"/>
            <a:ext cx="3683246" cy="646331"/>
          </a:xfrm>
          <a:prstGeom prst="rect">
            <a:avLst/>
          </a:prstGeom>
        </p:spPr>
        <p:txBody>
          <a:bodyPr wrap="square">
            <a:spAutoFit/>
          </a:bodyPr>
          <a:lstStyle/>
          <a:p>
            <a:r>
              <a:rPr lang="en-US" sz="3600" dirty="0"/>
              <a:t>Microsoft Azure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509" y="6141558"/>
            <a:ext cx="2088931" cy="553604"/>
          </a:xfrm>
          <a:prstGeom prst="rect">
            <a:avLst/>
          </a:prstGeom>
        </p:spPr>
      </p:pic>
    </p:spTree>
    <p:extLst>
      <p:ext uri="{BB962C8B-B14F-4D97-AF65-F5344CB8AC3E}">
        <p14:creationId xmlns:p14="http://schemas.microsoft.com/office/powerpoint/2010/main" val="2573118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609969" y="3180861"/>
            <a:ext cx="8331200" cy="923330"/>
          </a:xfrm>
          <a:prstGeom prst="rect">
            <a:avLst/>
          </a:prstGeom>
        </p:spPr>
        <p:txBody>
          <a:bodyPr wrap="square">
            <a:spAutoFit/>
          </a:bodyPr>
          <a:lstStyle/>
          <a:p>
            <a:endParaRPr lang="en-US" dirty="0" smtClean="0"/>
          </a:p>
          <a:p>
            <a:endParaRPr lang="en-US" dirty="0"/>
          </a:p>
          <a:p>
            <a:r>
              <a:rPr lang="en-US" dirty="0" smtClean="0"/>
              <a:t> </a:t>
            </a:r>
            <a:endParaRPr lang="en-US" dirty="0">
              <a:effectLst/>
            </a:endParaRPr>
          </a:p>
        </p:txBody>
      </p:sp>
      <p:sp>
        <p:nvSpPr>
          <p:cNvPr id="3" name="Rectangle 2"/>
          <p:cNvSpPr/>
          <p:nvPr/>
        </p:nvSpPr>
        <p:spPr>
          <a:xfrm>
            <a:off x="4231044" y="1037617"/>
            <a:ext cx="3683246" cy="646331"/>
          </a:xfrm>
          <a:prstGeom prst="rect">
            <a:avLst/>
          </a:prstGeom>
        </p:spPr>
        <p:txBody>
          <a:bodyPr wrap="square">
            <a:spAutoFit/>
          </a:bodyPr>
          <a:lstStyle/>
          <a:p>
            <a:r>
              <a:rPr lang="en-US" sz="3600" dirty="0"/>
              <a:t>Microsoft Azure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09" y="6141558"/>
            <a:ext cx="2088931" cy="55360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46" y="1734448"/>
            <a:ext cx="8425514" cy="3831498"/>
          </a:xfrm>
          <a:prstGeom prst="rect">
            <a:avLst/>
          </a:prstGeom>
        </p:spPr>
      </p:pic>
    </p:spTree>
    <p:extLst>
      <p:ext uri="{BB962C8B-B14F-4D97-AF65-F5344CB8AC3E}">
        <p14:creationId xmlns:p14="http://schemas.microsoft.com/office/powerpoint/2010/main" val="38549732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609969" y="3180861"/>
            <a:ext cx="8331200" cy="923330"/>
          </a:xfrm>
          <a:prstGeom prst="rect">
            <a:avLst/>
          </a:prstGeom>
        </p:spPr>
        <p:txBody>
          <a:bodyPr wrap="square">
            <a:spAutoFit/>
          </a:bodyPr>
          <a:lstStyle/>
          <a:p>
            <a:endParaRPr lang="en-US" dirty="0" smtClean="0"/>
          </a:p>
          <a:p>
            <a:endParaRPr lang="en-US" dirty="0"/>
          </a:p>
          <a:p>
            <a:r>
              <a:rPr lang="en-US" dirty="0" smtClean="0"/>
              <a:t> </a:t>
            </a:r>
            <a:endParaRPr lang="en-US" dirty="0">
              <a:effectLst/>
            </a:endParaRPr>
          </a:p>
        </p:txBody>
      </p:sp>
      <p:sp>
        <p:nvSpPr>
          <p:cNvPr id="7" name="TextBox 6"/>
          <p:cNvSpPr txBox="1"/>
          <p:nvPr/>
        </p:nvSpPr>
        <p:spPr>
          <a:xfrm>
            <a:off x="1027611" y="1264472"/>
            <a:ext cx="9013372" cy="646331"/>
          </a:xfrm>
          <a:prstGeom prst="rect">
            <a:avLst/>
          </a:prstGeom>
          <a:noFill/>
        </p:spPr>
        <p:txBody>
          <a:bodyPr wrap="square" rtlCol="0">
            <a:spAutoFit/>
          </a:bodyPr>
          <a:lstStyle/>
          <a:p>
            <a:pPr algn="ctr"/>
            <a:r>
              <a:rPr lang="en-US" sz="3600" dirty="0" smtClean="0"/>
              <a:t>Conclusion</a:t>
            </a:r>
            <a:endParaRPr lang="en-US" sz="3600" dirty="0"/>
          </a:p>
        </p:txBody>
      </p:sp>
      <p:sp>
        <p:nvSpPr>
          <p:cNvPr id="9" name="Rectangle 8"/>
          <p:cNvSpPr/>
          <p:nvPr/>
        </p:nvSpPr>
        <p:spPr>
          <a:xfrm>
            <a:off x="3320528" y="5374249"/>
            <a:ext cx="8331200" cy="646331"/>
          </a:xfrm>
          <a:prstGeom prst="rect">
            <a:avLst/>
          </a:prstGeom>
        </p:spPr>
        <p:txBody>
          <a:bodyPr wrap="square">
            <a:spAutoFit/>
          </a:bodyPr>
          <a:lstStyle/>
          <a:p>
            <a:r>
              <a:rPr lang="en-US" sz="3600" dirty="0" smtClean="0"/>
              <a:t>Time to sign-off. </a:t>
            </a:r>
            <a:r>
              <a:rPr lang="en-US" sz="3600" dirty="0" err="1" smtClean="0"/>
              <a:t>Adjos</a:t>
            </a:r>
            <a:r>
              <a:rPr lang="en-US" sz="3600" dirty="0" smtClean="0"/>
              <a:t>! </a:t>
            </a:r>
            <a:endParaRPr lang="en-US" sz="3600" dirty="0">
              <a:effectLst/>
            </a:endParaRPr>
          </a:p>
        </p:txBody>
      </p:sp>
      <p:sp>
        <p:nvSpPr>
          <p:cNvPr id="6" name="Rectangle 5"/>
          <p:cNvSpPr/>
          <p:nvPr/>
        </p:nvSpPr>
        <p:spPr>
          <a:xfrm>
            <a:off x="1182418" y="2124572"/>
            <a:ext cx="8331200" cy="3139321"/>
          </a:xfrm>
          <a:prstGeom prst="rect">
            <a:avLst/>
          </a:prstGeom>
        </p:spPr>
        <p:txBody>
          <a:bodyPr wrap="square">
            <a:spAutoFit/>
          </a:bodyPr>
          <a:lstStyle/>
          <a:p>
            <a:r>
              <a:rPr lang="en-US" dirty="0"/>
              <a:t>Cloud technologies have taken a new level in learning SAP. Hand-on exercises</a:t>
            </a:r>
          </a:p>
          <a:p>
            <a:r>
              <a:rPr lang="en-US" dirty="0"/>
              <a:t>well complement books and courses, help prepare for SAP-certification and job-interviews</a:t>
            </a:r>
            <a:r>
              <a:rPr lang="en-US" dirty="0" smtClean="0"/>
              <a:t>.</a:t>
            </a:r>
          </a:p>
          <a:p>
            <a:endParaRPr lang="en-US" dirty="0"/>
          </a:p>
          <a:p>
            <a:r>
              <a:rPr lang="en-US" dirty="0"/>
              <a:t>This course focuses on the application level </a:t>
            </a:r>
            <a:r>
              <a:rPr lang="en-US" dirty="0" smtClean="0"/>
              <a:t>(SAP </a:t>
            </a:r>
            <a:r>
              <a:rPr lang="en-US" dirty="0" err="1" smtClean="0"/>
              <a:t>NetWeaver</a:t>
            </a:r>
            <a:r>
              <a:rPr lang="en-US" dirty="0" smtClean="0"/>
              <a:t> </a:t>
            </a:r>
            <a:r>
              <a:rPr lang="en-US" dirty="0"/>
              <a:t>Platform</a:t>
            </a:r>
            <a:r>
              <a:rPr lang="en-US" dirty="0" smtClean="0"/>
              <a:t>)</a:t>
            </a:r>
          </a:p>
          <a:p>
            <a:endParaRPr lang="en-US" dirty="0"/>
          </a:p>
          <a:p>
            <a:r>
              <a:rPr lang="en-US" dirty="0"/>
              <a:t>For those who are interested in database level and especially the revolutionary SAP </a:t>
            </a:r>
            <a:r>
              <a:rPr lang="en-US" dirty="0" smtClean="0"/>
              <a:t>HANA XS </a:t>
            </a:r>
            <a:r>
              <a:rPr lang="en-US" dirty="0"/>
              <a:t>DB  welcome to the course "How to install your own SAP HANA XS EXPRESS EDITION database in the popular </a:t>
            </a:r>
            <a:r>
              <a:rPr lang="en-US" dirty="0" smtClean="0"/>
              <a:t>clouds "</a:t>
            </a:r>
          </a:p>
          <a:p>
            <a:endParaRPr lang="en-US" dirty="0"/>
          </a:p>
          <a:p>
            <a:r>
              <a:rPr lang="en-US" dirty="0"/>
              <a:t>See you there!</a:t>
            </a:r>
          </a:p>
        </p:txBody>
      </p:sp>
    </p:spTree>
    <p:extLst>
      <p:ext uri="{BB962C8B-B14F-4D97-AF65-F5344CB8AC3E}">
        <p14:creationId xmlns:p14="http://schemas.microsoft.com/office/powerpoint/2010/main" val="3448831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399578" y="979259"/>
            <a:ext cx="8508274" cy="646331"/>
          </a:xfrm>
          <a:prstGeom prst="rect">
            <a:avLst/>
          </a:prstGeom>
          <a:noFill/>
        </p:spPr>
        <p:txBody>
          <a:bodyPr wrap="square" rtlCol="0">
            <a:spAutoFit/>
          </a:bodyPr>
          <a:lstStyle/>
          <a:p>
            <a:pPr algn="ctr"/>
            <a:r>
              <a:rPr lang="en-US" sz="3600" dirty="0" smtClean="0"/>
              <a:t>Course Requirements</a:t>
            </a:r>
            <a:endParaRPr lang="en-US" sz="3600" dirty="0"/>
          </a:p>
        </p:txBody>
      </p:sp>
      <p:sp>
        <p:nvSpPr>
          <p:cNvPr id="8" name="Rectangle 7"/>
          <p:cNvSpPr/>
          <p:nvPr/>
        </p:nvSpPr>
        <p:spPr>
          <a:xfrm>
            <a:off x="1059547" y="1625590"/>
            <a:ext cx="8522974" cy="1477328"/>
          </a:xfrm>
          <a:prstGeom prst="rect">
            <a:avLst/>
          </a:prstGeom>
        </p:spPr>
        <p:txBody>
          <a:bodyPr wrap="none">
            <a:spAutoFit/>
          </a:bodyPr>
          <a:lstStyle/>
          <a:p>
            <a:r>
              <a:rPr lang="en-US" dirty="0" smtClean="0"/>
              <a:t>You can find code samples, datasets, Linux commands, links at GitHub repo of this course</a:t>
            </a:r>
          </a:p>
          <a:p>
            <a:endParaRPr lang="en-US" dirty="0" smtClean="0"/>
          </a:p>
          <a:p>
            <a:r>
              <a:rPr lang="en-US" dirty="0">
                <a:hlinkClick r:id="rId2"/>
              </a:rPr>
              <a:t>https://github.com/basisteam-io/BasisTeam-Content/tree/master/edu/sap_nw_in_cloud</a:t>
            </a:r>
            <a:endParaRPr lang="en-US" dirty="0"/>
          </a:p>
          <a:p>
            <a:endParaRPr 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267" y="2688021"/>
            <a:ext cx="7128805" cy="4169979"/>
          </a:xfrm>
          <a:prstGeom prst="rect">
            <a:avLst/>
          </a:prstGeom>
        </p:spPr>
      </p:pic>
    </p:spTree>
    <p:extLst>
      <p:ext uri="{BB962C8B-B14F-4D97-AF65-F5344CB8AC3E}">
        <p14:creationId xmlns:p14="http://schemas.microsoft.com/office/powerpoint/2010/main" val="1586069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423401" y="1122824"/>
            <a:ext cx="8508274" cy="646331"/>
          </a:xfrm>
          <a:prstGeom prst="rect">
            <a:avLst/>
          </a:prstGeom>
          <a:noFill/>
        </p:spPr>
        <p:txBody>
          <a:bodyPr wrap="square" rtlCol="0">
            <a:spAutoFit/>
          </a:bodyPr>
          <a:lstStyle/>
          <a:p>
            <a:pPr algn="ctr"/>
            <a:r>
              <a:rPr lang="en-US" sz="3600" dirty="0" smtClean="0"/>
              <a:t>About SAP </a:t>
            </a:r>
            <a:r>
              <a:rPr lang="en-US" sz="3600" dirty="0" err="1" smtClean="0"/>
              <a:t>NetWeaver</a:t>
            </a:r>
            <a:endParaRPr lang="en-US" sz="3600" dirty="0"/>
          </a:p>
        </p:txBody>
      </p:sp>
      <p:sp>
        <p:nvSpPr>
          <p:cNvPr id="3" name="Rectangle 2"/>
          <p:cNvSpPr/>
          <p:nvPr/>
        </p:nvSpPr>
        <p:spPr>
          <a:xfrm>
            <a:off x="1108090" y="1769155"/>
            <a:ext cx="8390633" cy="3139321"/>
          </a:xfrm>
          <a:prstGeom prst="rect">
            <a:avLst/>
          </a:prstGeom>
        </p:spPr>
        <p:txBody>
          <a:bodyPr wrap="square">
            <a:spAutoFit/>
          </a:bodyPr>
          <a:lstStyle/>
          <a:p>
            <a:r>
              <a:rPr lang="en-US" dirty="0"/>
              <a:t>SAP </a:t>
            </a:r>
            <a:r>
              <a:rPr lang="en-US" dirty="0" err="1"/>
              <a:t>NetWeaver</a:t>
            </a:r>
            <a:r>
              <a:rPr lang="en-US" dirty="0"/>
              <a:t> is a technology of the SAP company, and the technical foundation for many SAP applications. It is a solution stack of SAP's technology products</a:t>
            </a:r>
            <a:r>
              <a:rPr lang="en-US" dirty="0" smtClean="0"/>
              <a:t>.</a:t>
            </a:r>
          </a:p>
          <a:p>
            <a:endParaRPr lang="en-US" dirty="0" smtClean="0"/>
          </a:p>
          <a:p>
            <a:r>
              <a:rPr lang="en-US" dirty="0" smtClean="0"/>
              <a:t>For example. SAP </a:t>
            </a:r>
            <a:r>
              <a:rPr lang="en-US" dirty="0" err="1" smtClean="0"/>
              <a:t>NetWeaver</a:t>
            </a:r>
            <a:r>
              <a:rPr lang="en-US" dirty="0" smtClean="0"/>
              <a:t> X  + Add-On SAP EWM X = SAP EWM -&gt; Powerful and</a:t>
            </a:r>
            <a:r>
              <a:rPr lang="ru-RU" dirty="0" smtClean="0"/>
              <a:t> </a:t>
            </a:r>
            <a:r>
              <a:rPr lang="en-US" dirty="0"/>
              <a:t>widespread </a:t>
            </a:r>
            <a:r>
              <a:rPr lang="en-US" dirty="0" smtClean="0"/>
              <a:t>Warehouse </a:t>
            </a:r>
            <a:r>
              <a:rPr lang="en-US" dirty="0"/>
              <a:t>M</a:t>
            </a:r>
            <a:r>
              <a:rPr lang="en-US" dirty="0" smtClean="0"/>
              <a:t>anagement </a:t>
            </a:r>
            <a:r>
              <a:rPr lang="en-US" dirty="0"/>
              <a:t>S</a:t>
            </a:r>
            <a:r>
              <a:rPr lang="en-US" dirty="0" smtClean="0"/>
              <a:t>ystem (WMS</a:t>
            </a:r>
            <a:r>
              <a:rPr lang="en-US" dirty="0"/>
              <a:t>) which is used by such large companies </a:t>
            </a:r>
            <a:r>
              <a:rPr lang="en-US" dirty="0" smtClean="0"/>
              <a:t>such as Ford, Danone, UPS, BMW and thousand others</a:t>
            </a:r>
            <a:endParaRPr lang="en-US" dirty="0"/>
          </a:p>
          <a:p>
            <a:r>
              <a:rPr lang="en-US" dirty="0" smtClean="0"/>
              <a:t>or</a:t>
            </a:r>
          </a:p>
          <a:p>
            <a:r>
              <a:rPr lang="en-US" dirty="0" smtClean="0"/>
              <a:t>SAP </a:t>
            </a:r>
            <a:r>
              <a:rPr lang="en-US" dirty="0" err="1"/>
              <a:t>NetWeaver</a:t>
            </a:r>
            <a:r>
              <a:rPr lang="en-US" dirty="0"/>
              <a:t> X  + </a:t>
            </a:r>
            <a:r>
              <a:rPr lang="en-US" dirty="0" smtClean="0"/>
              <a:t>Add-On ADV TRACK TRACE PHARMA </a:t>
            </a:r>
            <a:r>
              <a:rPr lang="en-US" dirty="0"/>
              <a:t>X</a:t>
            </a:r>
            <a:r>
              <a:rPr lang="en-US" dirty="0" smtClean="0"/>
              <a:t> = SAP ATTP -&gt;</a:t>
            </a:r>
            <a:r>
              <a:rPr lang="ru-RU" dirty="0" smtClean="0"/>
              <a:t> </a:t>
            </a:r>
            <a:r>
              <a:rPr lang="en-US" dirty="0" smtClean="0"/>
              <a:t>Niche </a:t>
            </a:r>
            <a:r>
              <a:rPr lang="en-US" dirty="0"/>
              <a:t>product which allows pharmaceutical </a:t>
            </a:r>
            <a:r>
              <a:rPr lang="en-US" dirty="0" smtClean="0"/>
              <a:t>companies</a:t>
            </a:r>
            <a:r>
              <a:rPr lang="ru-RU" dirty="0" smtClean="0"/>
              <a:t> </a:t>
            </a:r>
            <a:r>
              <a:rPr lang="en-US" dirty="0" smtClean="0"/>
              <a:t>report </a:t>
            </a:r>
            <a:r>
              <a:rPr lang="en-US" dirty="0"/>
              <a:t>serial number events to authorities and business partners, enabling compliance to international legislation</a:t>
            </a:r>
            <a:endParaRPr lang="en-US" dirty="0" smtClean="0"/>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021" y="4848040"/>
            <a:ext cx="6264183" cy="1760373"/>
          </a:xfrm>
          <a:prstGeom prst="rect">
            <a:avLst/>
          </a:prstGeom>
        </p:spPr>
      </p:pic>
      <p:sp>
        <p:nvSpPr>
          <p:cNvPr id="11" name="Rectangle 10"/>
          <p:cNvSpPr/>
          <p:nvPr/>
        </p:nvSpPr>
        <p:spPr>
          <a:xfrm>
            <a:off x="1004864" y="6364048"/>
            <a:ext cx="8390633" cy="923330"/>
          </a:xfrm>
          <a:prstGeom prst="rect">
            <a:avLst/>
          </a:prstGeom>
        </p:spPr>
        <p:txBody>
          <a:bodyPr wrap="square">
            <a:spAutoFit/>
          </a:bodyPr>
          <a:lstStyle/>
          <a:p>
            <a:r>
              <a:rPr lang="en-US" dirty="0" smtClean="0"/>
              <a:t>                                          SAP ATTP</a:t>
            </a:r>
            <a:r>
              <a:rPr lang="ru-RU" dirty="0"/>
              <a:t> </a:t>
            </a:r>
            <a:r>
              <a:rPr lang="en-US" dirty="0" smtClean="0"/>
              <a:t> </a:t>
            </a:r>
          </a:p>
          <a:p>
            <a:endParaRPr lang="en-US" dirty="0"/>
          </a:p>
          <a:p>
            <a:endParaRPr lang="en-US" dirty="0"/>
          </a:p>
        </p:txBody>
      </p:sp>
    </p:spTree>
    <p:extLst>
      <p:ext uri="{BB962C8B-B14F-4D97-AF65-F5344CB8AC3E}">
        <p14:creationId xmlns:p14="http://schemas.microsoft.com/office/powerpoint/2010/main" val="991841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530397" y="1911793"/>
            <a:ext cx="8991224" cy="3139321"/>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822" y="1813394"/>
            <a:ext cx="2252819" cy="1483394"/>
          </a:xfrm>
          <a:prstGeom prst="rect">
            <a:avLst/>
          </a:prstGeom>
        </p:spPr>
      </p:pic>
      <p:sp>
        <p:nvSpPr>
          <p:cNvPr id="5" name="TextBox 4"/>
          <p:cNvSpPr txBox="1"/>
          <p:nvPr/>
        </p:nvSpPr>
        <p:spPr>
          <a:xfrm>
            <a:off x="1525876" y="1066077"/>
            <a:ext cx="8508274" cy="646331"/>
          </a:xfrm>
          <a:prstGeom prst="rect">
            <a:avLst/>
          </a:prstGeom>
          <a:noFill/>
        </p:spPr>
        <p:txBody>
          <a:bodyPr wrap="square" rtlCol="0">
            <a:spAutoFit/>
          </a:bodyPr>
          <a:lstStyle/>
          <a:p>
            <a:pPr algn="ctr"/>
            <a:r>
              <a:rPr lang="en-US" sz="3600" dirty="0" smtClean="0"/>
              <a:t>About SAP </a:t>
            </a:r>
            <a:r>
              <a:rPr lang="en-US" sz="3600" dirty="0" err="1" smtClean="0"/>
              <a:t>NetWeaver</a:t>
            </a:r>
            <a:endParaRPr lang="en-US" sz="3600" dirty="0"/>
          </a:p>
        </p:txBody>
      </p:sp>
      <p:sp>
        <p:nvSpPr>
          <p:cNvPr id="6" name="Rectangle 5"/>
          <p:cNvSpPr/>
          <p:nvPr/>
        </p:nvSpPr>
        <p:spPr>
          <a:xfrm>
            <a:off x="1425914" y="3554878"/>
            <a:ext cx="8390633" cy="1754326"/>
          </a:xfrm>
          <a:prstGeom prst="rect">
            <a:avLst/>
          </a:prstGeom>
        </p:spPr>
        <p:txBody>
          <a:bodyPr wrap="square">
            <a:spAutoFit/>
          </a:bodyPr>
          <a:lstStyle/>
          <a:p>
            <a:r>
              <a:rPr lang="en-US" dirty="0" smtClean="0"/>
              <a:t>Widespread SAP EWM, SAP TM and so on</a:t>
            </a:r>
            <a:r>
              <a:rPr lang="ru-RU" dirty="0" smtClean="0"/>
              <a:t> </a:t>
            </a:r>
            <a:r>
              <a:rPr lang="en-US" dirty="0" smtClean="0"/>
              <a:t>or niche SAP ATTP or SAP Developer Edition from this </a:t>
            </a:r>
            <a:r>
              <a:rPr lang="en-US" dirty="0"/>
              <a:t>course </a:t>
            </a:r>
            <a:r>
              <a:rPr lang="en-US" dirty="0" smtClean="0"/>
              <a:t>they</a:t>
            </a:r>
            <a:r>
              <a:rPr lang="ru-RU" dirty="0" smtClean="0"/>
              <a:t> </a:t>
            </a:r>
            <a:r>
              <a:rPr lang="en-US" dirty="0" smtClean="0"/>
              <a:t>have the same foundation – </a:t>
            </a:r>
            <a:r>
              <a:rPr lang="en-US" dirty="0" err="1" smtClean="0"/>
              <a:t>NetWeaver</a:t>
            </a:r>
            <a:endParaRPr lang="en-US" dirty="0" smtClean="0"/>
          </a:p>
          <a:p>
            <a:endParaRPr lang="en-US" dirty="0"/>
          </a:p>
          <a:p>
            <a:endParaRPr lang="en-US" dirty="0" smtClean="0"/>
          </a:p>
          <a:p>
            <a:endParaRPr lang="en-US" dirty="0"/>
          </a:p>
          <a:p>
            <a:endParaRPr lang="en-US" dirty="0"/>
          </a:p>
        </p:txBody>
      </p:sp>
      <p:pic>
        <p:nvPicPr>
          <p:cNvPr id="2" name="Picture 1"/>
          <p:cNvPicPr>
            <a:picLocks noChangeAspect="1"/>
          </p:cNvPicPr>
          <p:nvPr/>
        </p:nvPicPr>
        <p:blipFill>
          <a:blip r:embed="rId3"/>
          <a:stretch>
            <a:fillRect/>
          </a:stretch>
        </p:blipFill>
        <p:spPr>
          <a:xfrm>
            <a:off x="1425914" y="4184360"/>
            <a:ext cx="5353707" cy="2176183"/>
          </a:xfrm>
          <a:prstGeom prst="rect">
            <a:avLst/>
          </a:prstGeom>
        </p:spPr>
      </p:pic>
      <p:sp>
        <p:nvSpPr>
          <p:cNvPr id="8" name="Rectangle 7"/>
          <p:cNvSpPr/>
          <p:nvPr/>
        </p:nvSpPr>
        <p:spPr>
          <a:xfrm>
            <a:off x="-264261" y="6360543"/>
            <a:ext cx="8390633" cy="923330"/>
          </a:xfrm>
          <a:prstGeom prst="rect">
            <a:avLst/>
          </a:prstGeom>
        </p:spPr>
        <p:txBody>
          <a:bodyPr wrap="square">
            <a:spAutoFit/>
          </a:bodyPr>
          <a:lstStyle/>
          <a:p>
            <a:r>
              <a:rPr lang="en-US" dirty="0" smtClean="0"/>
              <a:t>                                          SAP Developer Edition from this course</a:t>
            </a:r>
          </a:p>
          <a:p>
            <a:endParaRPr lang="en-US" dirty="0"/>
          </a:p>
          <a:p>
            <a:endParaRPr lang="en-US" dirty="0"/>
          </a:p>
        </p:txBody>
      </p:sp>
    </p:spTree>
    <p:extLst>
      <p:ext uri="{BB962C8B-B14F-4D97-AF65-F5344CB8AC3E}">
        <p14:creationId xmlns:p14="http://schemas.microsoft.com/office/powerpoint/2010/main" val="1571540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736101" y="1387218"/>
            <a:ext cx="10119360" cy="1754326"/>
          </a:xfrm>
          <a:prstGeom prst="rect">
            <a:avLst/>
          </a:prstGeom>
          <a:noFill/>
        </p:spPr>
        <p:txBody>
          <a:bodyPr wrap="square" rtlCol="0">
            <a:spAutoFit/>
          </a:bodyPr>
          <a:lstStyle/>
          <a:p>
            <a:pPr algn="ctr"/>
            <a:r>
              <a:rPr lang="en-US" sz="3600" dirty="0"/>
              <a:t>What benefits you will get after installation of own SAP system</a:t>
            </a:r>
            <a:r>
              <a:rPr lang="en-US" sz="3600" dirty="0" smtClean="0"/>
              <a:t>? </a:t>
            </a:r>
          </a:p>
          <a:p>
            <a:pPr algn="ctr"/>
            <a:r>
              <a:rPr lang="en-US" sz="3600" dirty="0" smtClean="0"/>
              <a:t>You can</a:t>
            </a:r>
            <a:r>
              <a:rPr lang="en-US" sz="3600" dirty="0"/>
              <a:t>:</a:t>
            </a:r>
          </a:p>
        </p:txBody>
      </p:sp>
      <p:graphicFrame>
        <p:nvGraphicFramePr>
          <p:cNvPr id="2" name="Diagram 1"/>
          <p:cNvGraphicFramePr/>
          <p:nvPr>
            <p:extLst>
              <p:ext uri="{D42A27DB-BD31-4B8C-83A1-F6EECF244321}">
                <p14:modId xmlns:p14="http://schemas.microsoft.com/office/powerpoint/2010/main" val="2986128886"/>
              </p:ext>
            </p:extLst>
          </p:nvPr>
        </p:nvGraphicFramePr>
        <p:xfrm>
          <a:off x="0" y="3238914"/>
          <a:ext cx="11268890" cy="2865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094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517819" y="1814831"/>
            <a:ext cx="8508274" cy="646331"/>
          </a:xfrm>
          <a:prstGeom prst="rect">
            <a:avLst/>
          </a:prstGeom>
          <a:noFill/>
        </p:spPr>
        <p:txBody>
          <a:bodyPr wrap="square" rtlCol="0">
            <a:spAutoFit/>
          </a:bodyPr>
          <a:lstStyle/>
          <a:p>
            <a:pPr algn="ctr"/>
            <a:r>
              <a:rPr lang="en-US" sz="3600" dirty="0" smtClean="0"/>
              <a:t>Become SAP ABAP Developer</a:t>
            </a:r>
            <a:endParaRPr lang="en-US"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246" y="2935410"/>
            <a:ext cx="7620000" cy="2190750"/>
          </a:xfrm>
          <a:prstGeom prst="rect">
            <a:avLst/>
          </a:prstGeom>
        </p:spPr>
      </p:pic>
    </p:spTree>
    <p:extLst>
      <p:ext uri="{BB962C8B-B14F-4D97-AF65-F5344CB8AC3E}">
        <p14:creationId xmlns:p14="http://schemas.microsoft.com/office/powerpoint/2010/main" val="1675791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08009" y="1358538"/>
            <a:ext cx="7909435" cy="830997"/>
          </a:xfrm>
          <a:prstGeom prst="rect">
            <a:avLst/>
          </a:prstGeom>
          <a:noFill/>
        </p:spPr>
        <p:txBody>
          <a:bodyPr wrap="square" rtlCol="0">
            <a:spAutoFit/>
          </a:bodyPr>
          <a:lstStyle/>
          <a:p>
            <a:pPr algn="ctr"/>
            <a:r>
              <a:rPr lang="en-US" sz="2400" dirty="0"/>
              <a:t>Become SAP ABAP Developer</a:t>
            </a:r>
          </a:p>
          <a:p>
            <a:pPr algn="ctr"/>
            <a:r>
              <a:rPr lang="en-US" sz="2400" dirty="0" smtClean="0"/>
              <a:t>Books* and </a:t>
            </a:r>
            <a:r>
              <a:rPr lang="en-US" sz="2400" dirty="0"/>
              <a:t>hands-on </a:t>
            </a:r>
            <a:r>
              <a:rPr lang="en-US" sz="2400" dirty="0" smtClean="0"/>
              <a:t>exercises</a:t>
            </a:r>
            <a:r>
              <a:rPr lang="en-US" sz="2400" dirty="0"/>
              <a:t> </a:t>
            </a:r>
            <a:r>
              <a:rPr lang="en-US" sz="2400" dirty="0" smtClean="0"/>
              <a:t>in your own SAP system</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922" y="2291849"/>
            <a:ext cx="8025522" cy="3933006"/>
          </a:xfrm>
          <a:prstGeom prst="rect">
            <a:avLst/>
          </a:prstGeom>
        </p:spPr>
      </p:pic>
      <p:sp>
        <p:nvSpPr>
          <p:cNvPr id="5" name="Rectangle 4"/>
          <p:cNvSpPr/>
          <p:nvPr/>
        </p:nvSpPr>
        <p:spPr>
          <a:xfrm>
            <a:off x="164758" y="6327169"/>
            <a:ext cx="6410922" cy="646331"/>
          </a:xfrm>
          <a:prstGeom prst="rect">
            <a:avLst/>
          </a:prstGeom>
        </p:spPr>
        <p:txBody>
          <a:bodyPr wrap="none">
            <a:spAutoFit/>
          </a:bodyPr>
          <a:lstStyle/>
          <a:p>
            <a:pPr marL="285750" indent="-285750" algn="ctr">
              <a:buFont typeface="Arial" panose="020B0604020202020204" pitchFamily="34" charset="0"/>
              <a:buChar char="•"/>
            </a:pPr>
            <a:r>
              <a:rPr lang="en-US" dirty="0" smtClean="0"/>
              <a:t>- </a:t>
            </a:r>
            <a:r>
              <a:rPr lang="en-US" dirty="0">
                <a:hlinkClick r:id="rId3"/>
              </a:rPr>
              <a:t>https://</a:t>
            </a:r>
            <a:r>
              <a:rPr lang="en-US" dirty="0" smtClean="0">
                <a:hlinkClick r:id="rId3"/>
              </a:rPr>
              <a:t>www.amazon.com/s?k=SAP+ABAP&amp;ref=nb_sb_noss_2</a:t>
            </a:r>
            <a:endParaRPr lang="en-US" dirty="0" smtClean="0"/>
          </a:p>
          <a:p>
            <a:pPr marL="285750" indent="-285750" algn="ctr">
              <a:buFont typeface="Arial" panose="020B0604020202020204" pitchFamily="34" charset="0"/>
              <a:buChar char="•"/>
            </a:pPr>
            <a:endParaRPr lang="en-US" dirty="0"/>
          </a:p>
        </p:txBody>
      </p:sp>
    </p:spTree>
    <p:extLst>
      <p:ext uri="{BB962C8B-B14F-4D97-AF65-F5344CB8AC3E}">
        <p14:creationId xmlns:p14="http://schemas.microsoft.com/office/powerpoint/2010/main" val="2295018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400768" y="1041457"/>
            <a:ext cx="10310948" cy="830997"/>
          </a:xfrm>
          <a:prstGeom prst="rect">
            <a:avLst/>
          </a:prstGeom>
          <a:noFill/>
        </p:spPr>
        <p:txBody>
          <a:bodyPr wrap="square" rtlCol="0">
            <a:spAutoFit/>
          </a:bodyPr>
          <a:lstStyle/>
          <a:p>
            <a:pPr algn="ctr"/>
            <a:r>
              <a:rPr lang="en-US" sz="2400" dirty="0"/>
              <a:t>Become SAP ABAP Developer</a:t>
            </a:r>
          </a:p>
          <a:p>
            <a:pPr algn="ctr"/>
            <a:r>
              <a:rPr lang="en-US" sz="2400" dirty="0" smtClean="0"/>
              <a:t>Guides, Tutorials*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0" y="6431671"/>
            <a:ext cx="8863837" cy="307777"/>
          </a:xfrm>
          <a:prstGeom prst="rect">
            <a:avLst/>
          </a:prstGeom>
        </p:spPr>
        <p:txBody>
          <a:bodyPr wrap="none">
            <a:spAutoFit/>
          </a:bodyPr>
          <a:lstStyle/>
          <a:p>
            <a:pPr algn="ctr"/>
            <a:r>
              <a:rPr lang="en-US" sz="1400" dirty="0"/>
              <a:t>* - </a:t>
            </a:r>
            <a:r>
              <a:rPr lang="en-US" sz="1400" dirty="0">
                <a:hlinkClick r:id="rId2"/>
              </a:rPr>
              <a:t>https://blogs.sap.com/2014/02/06/guides-and-tutorials-for-the-developer-edition-of-as-abap-incl-bw-on-sap-hana/</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49" y="1872454"/>
            <a:ext cx="7178771" cy="4581948"/>
          </a:xfrm>
          <a:prstGeom prst="rect">
            <a:avLst/>
          </a:prstGeom>
        </p:spPr>
      </p:pic>
    </p:spTree>
    <p:extLst>
      <p:ext uri="{BB962C8B-B14F-4D97-AF65-F5344CB8AC3E}">
        <p14:creationId xmlns:p14="http://schemas.microsoft.com/office/powerpoint/2010/main" val="28371518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400768" y="1058019"/>
            <a:ext cx="10310948" cy="830997"/>
          </a:xfrm>
          <a:prstGeom prst="rect">
            <a:avLst/>
          </a:prstGeom>
          <a:noFill/>
        </p:spPr>
        <p:txBody>
          <a:bodyPr wrap="square" rtlCol="0">
            <a:spAutoFit/>
          </a:bodyPr>
          <a:lstStyle/>
          <a:p>
            <a:pPr algn="ctr"/>
            <a:r>
              <a:rPr lang="en-US" sz="2400" dirty="0"/>
              <a:t>Become SAP ABAP Developer</a:t>
            </a:r>
          </a:p>
          <a:p>
            <a:pPr algn="ctr"/>
            <a:r>
              <a:rPr lang="en-US" sz="2400" dirty="0" err="1" smtClean="0"/>
              <a:t>Udemy</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208536" y="6471085"/>
            <a:ext cx="4852226" cy="307777"/>
          </a:xfrm>
          <a:prstGeom prst="rect">
            <a:avLst/>
          </a:prstGeom>
        </p:spPr>
        <p:txBody>
          <a:bodyPr wrap="none">
            <a:spAutoFit/>
          </a:bodyPr>
          <a:lstStyle/>
          <a:p>
            <a:pPr algn="ctr"/>
            <a:r>
              <a:rPr lang="en-US" sz="1400" dirty="0"/>
              <a:t>* - </a:t>
            </a:r>
            <a:r>
              <a:rPr lang="en-US" sz="1400" dirty="0">
                <a:hlinkClick r:id="rId2"/>
              </a:rPr>
              <a:t>https://www.udemy.com/courses/search/?src=ukw&amp;q=ABAP</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809" y="1872454"/>
            <a:ext cx="6223467" cy="4407304"/>
          </a:xfrm>
          <a:prstGeom prst="rect">
            <a:avLst/>
          </a:prstGeom>
        </p:spPr>
      </p:pic>
    </p:spTree>
    <p:extLst>
      <p:ext uri="{BB962C8B-B14F-4D97-AF65-F5344CB8AC3E}">
        <p14:creationId xmlns:p14="http://schemas.microsoft.com/office/powerpoint/2010/main" val="26216195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82572" y="1095703"/>
            <a:ext cx="10455766" cy="830997"/>
          </a:xfrm>
          <a:prstGeom prst="rect">
            <a:avLst/>
          </a:prstGeom>
          <a:noFill/>
        </p:spPr>
        <p:txBody>
          <a:bodyPr wrap="square" rtlCol="0">
            <a:spAutoFit/>
          </a:bodyPr>
          <a:lstStyle/>
          <a:p>
            <a:pPr algn="ctr"/>
            <a:r>
              <a:rPr lang="en-US" sz="2400" dirty="0"/>
              <a:t>Become SAP ABAP Developer</a:t>
            </a:r>
          </a:p>
          <a:p>
            <a:pPr algn="ctr"/>
            <a:r>
              <a:rPr lang="en-US" sz="2400" dirty="0" err="1" smtClean="0"/>
              <a:t>openSAP</a:t>
            </a:r>
            <a:r>
              <a:rPr lang="en-US" sz="2400" dirty="0" smtClean="0"/>
              <a:t> </a:t>
            </a:r>
            <a:r>
              <a:rPr lang="en-US" sz="2400" dirty="0"/>
              <a:t>courses* and hands-on exercises in your own SAP system</a:t>
            </a:r>
          </a:p>
        </p:txBody>
      </p:sp>
      <p:sp>
        <p:nvSpPr>
          <p:cNvPr id="5" name="Rectangle 4"/>
          <p:cNvSpPr/>
          <p:nvPr/>
        </p:nvSpPr>
        <p:spPr>
          <a:xfrm>
            <a:off x="508575" y="6423789"/>
            <a:ext cx="3194977" cy="523220"/>
          </a:xfrm>
          <a:prstGeom prst="rect">
            <a:avLst/>
          </a:prstGeom>
        </p:spPr>
        <p:txBody>
          <a:bodyPr wrap="none">
            <a:spAutoFit/>
          </a:bodyPr>
          <a:lstStyle/>
          <a:p>
            <a:pPr marL="285750" indent="-285750" algn="ctr">
              <a:buFont typeface="Arial" panose="020B0604020202020204" pitchFamily="34" charset="0"/>
              <a:buChar char="•"/>
            </a:pPr>
            <a:r>
              <a:rPr lang="en-US" sz="1400" dirty="0" smtClean="0"/>
              <a:t>- </a:t>
            </a:r>
            <a:r>
              <a:rPr lang="en-US" sz="1400" dirty="0">
                <a:hlinkClick r:id="rId2"/>
              </a:rPr>
              <a:t>https</a:t>
            </a:r>
            <a:r>
              <a:rPr lang="en-US" sz="1400" dirty="0" smtClean="0">
                <a:hlinkClick r:id="rId2"/>
              </a:rPr>
              <a:t>://open.sap.com/courses/wtc1</a:t>
            </a:r>
            <a:endParaRPr lang="en-US" sz="1400" dirty="0" smtClean="0"/>
          </a:p>
          <a:p>
            <a:pPr marL="285750" indent="-285750" algn="ctr">
              <a:buFont typeface="Arial" panose="020B0604020202020204" pitchFamily="34" charset="0"/>
              <a:buChar char="•"/>
            </a:pP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403" y="1984679"/>
            <a:ext cx="9134939" cy="4273571"/>
          </a:xfrm>
          <a:prstGeom prst="rect">
            <a:avLst/>
          </a:prstGeom>
        </p:spPr>
      </p:pic>
    </p:spTree>
    <p:extLst>
      <p:ext uri="{BB962C8B-B14F-4D97-AF65-F5344CB8AC3E}">
        <p14:creationId xmlns:p14="http://schemas.microsoft.com/office/powerpoint/2010/main" val="36761024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0470" y="359916"/>
            <a:ext cx="10412083" cy="507831"/>
          </a:xfrm>
          <a:prstGeom prst="rect">
            <a:avLst/>
          </a:prstGeom>
          <a:noFill/>
        </p:spPr>
        <p:txBody>
          <a:bodyPr wrap="square" rtlCol="0">
            <a:spAutoFit/>
          </a:bodyPr>
          <a:lstStyle/>
          <a:p>
            <a:r>
              <a:rPr lang="en-US" sz="2700" dirty="0"/>
              <a:t>HOW TO INSTALL YOUR OWN SAP SYSTEM IN THE POPULAR CLOUDS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114" y="1250302"/>
            <a:ext cx="3956180" cy="3956180"/>
          </a:xfrm>
          <a:prstGeom prst="rect">
            <a:avLst/>
          </a:prstGeom>
        </p:spPr>
      </p:pic>
      <p:sp>
        <p:nvSpPr>
          <p:cNvPr id="4" name="TextBox 3"/>
          <p:cNvSpPr txBox="1"/>
          <p:nvPr/>
        </p:nvSpPr>
        <p:spPr>
          <a:xfrm>
            <a:off x="644398" y="5380672"/>
            <a:ext cx="4327611" cy="1477328"/>
          </a:xfrm>
          <a:prstGeom prst="rect">
            <a:avLst/>
          </a:prstGeom>
          <a:noFill/>
        </p:spPr>
        <p:txBody>
          <a:bodyPr wrap="square" rtlCol="0">
            <a:spAutoFit/>
          </a:bodyPr>
          <a:lstStyle/>
          <a:p>
            <a:pPr algn="ctr"/>
            <a:r>
              <a:rPr lang="en-US" dirty="0" smtClean="0"/>
              <a:t>Roman </a:t>
            </a:r>
            <a:r>
              <a:rPr lang="en-US" dirty="0" err="1" smtClean="0"/>
              <a:t>Gorbenko</a:t>
            </a:r>
            <a:r>
              <a:rPr lang="en-US" dirty="0" smtClean="0"/>
              <a:t>: SAP BASIS / SAP EWM Consultant in</a:t>
            </a:r>
          </a:p>
          <a:p>
            <a:pPr algn="ctr"/>
            <a:r>
              <a:rPr lang="en-US" dirty="0" smtClean="0"/>
              <a:t>a leading </a:t>
            </a:r>
            <a:r>
              <a:rPr lang="en-US" dirty="0"/>
              <a:t>pharmaceutical </a:t>
            </a:r>
            <a:r>
              <a:rPr lang="en-US" dirty="0" err="1" smtClean="0"/>
              <a:t>compan</a:t>
            </a:r>
            <a:r>
              <a:rPr lang="ru-RU" dirty="0" smtClean="0"/>
              <a:t>у</a:t>
            </a:r>
            <a:r>
              <a:rPr lang="en-US" dirty="0" smtClean="0"/>
              <a:t>. </a:t>
            </a:r>
          </a:p>
          <a:p>
            <a:pPr algn="ctr"/>
            <a:r>
              <a:rPr lang="ru-RU" dirty="0"/>
              <a:t>С</a:t>
            </a:r>
            <a:r>
              <a:rPr lang="en-US" dirty="0" err="1" smtClean="0"/>
              <a:t>ertified</a:t>
            </a:r>
            <a:r>
              <a:rPr lang="en-US" dirty="0" smtClean="0"/>
              <a:t> by </a:t>
            </a:r>
            <a:r>
              <a:rPr lang="en-US" dirty="0" smtClean="0">
                <a:hlinkClick r:id="rId3"/>
              </a:rPr>
              <a:t>SAP</a:t>
            </a:r>
            <a:r>
              <a:rPr lang="en-US" dirty="0" smtClean="0"/>
              <a:t>, </a:t>
            </a:r>
            <a:r>
              <a:rPr lang="en-US" dirty="0" err="1" smtClean="0">
                <a:hlinkClick r:id="rId4"/>
              </a:rPr>
              <a:t>AlibabaCloud</a:t>
            </a:r>
            <a:r>
              <a:rPr lang="ru-RU" dirty="0" smtClean="0"/>
              <a:t> </a:t>
            </a:r>
            <a:r>
              <a:rPr lang="en-US" dirty="0" smtClean="0"/>
              <a:t>and </a:t>
            </a:r>
            <a:r>
              <a:rPr lang="en-US" dirty="0" smtClean="0">
                <a:hlinkClick r:id="rId5"/>
              </a:rPr>
              <a:t>Linux Foundation</a:t>
            </a:r>
            <a:endParaRPr lang="en-US"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3677" y="1250302"/>
            <a:ext cx="3573133" cy="3956180"/>
          </a:xfrm>
          <a:prstGeom prst="rect">
            <a:avLst/>
          </a:prstGeom>
        </p:spPr>
      </p:pic>
      <p:sp>
        <p:nvSpPr>
          <p:cNvPr id="7" name="TextBox 6"/>
          <p:cNvSpPr txBox="1"/>
          <p:nvPr/>
        </p:nvSpPr>
        <p:spPr>
          <a:xfrm>
            <a:off x="5229908" y="5586481"/>
            <a:ext cx="4180114" cy="646331"/>
          </a:xfrm>
          <a:prstGeom prst="rect">
            <a:avLst/>
          </a:prstGeom>
          <a:noFill/>
        </p:spPr>
        <p:txBody>
          <a:bodyPr wrap="square" rtlCol="0">
            <a:spAutoFit/>
          </a:bodyPr>
          <a:lstStyle/>
          <a:p>
            <a:pPr algn="ctr"/>
            <a:r>
              <a:rPr lang="en-US" dirty="0" smtClean="0"/>
              <a:t>“AI”(woman voice): Artificial </a:t>
            </a:r>
            <a:r>
              <a:rPr lang="en-US" dirty="0"/>
              <a:t>Intelligence. </a:t>
            </a:r>
            <a:r>
              <a:rPr lang="en-US" dirty="0" smtClean="0"/>
              <a:t>Voice interface, read </a:t>
            </a:r>
            <a:r>
              <a:rPr lang="en-US" dirty="0"/>
              <a:t>s</a:t>
            </a:r>
            <a:r>
              <a:rPr lang="en-US" dirty="0" smtClean="0"/>
              <a:t>peaker </a:t>
            </a:r>
            <a:endParaRPr lang="en-US" dirty="0"/>
          </a:p>
        </p:txBody>
      </p:sp>
    </p:spTree>
    <p:extLst>
      <p:ext uri="{BB962C8B-B14F-4D97-AF65-F5344CB8AC3E}">
        <p14:creationId xmlns:p14="http://schemas.microsoft.com/office/powerpoint/2010/main" val="70426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418166" y="1123214"/>
            <a:ext cx="11027600" cy="1200329"/>
          </a:xfrm>
          <a:prstGeom prst="rect">
            <a:avLst/>
          </a:prstGeom>
          <a:noFill/>
        </p:spPr>
        <p:txBody>
          <a:bodyPr wrap="square" rtlCol="0">
            <a:spAutoFit/>
          </a:bodyPr>
          <a:lstStyle/>
          <a:p>
            <a:pPr algn="ctr"/>
            <a:r>
              <a:rPr lang="en-US" sz="2400" dirty="0"/>
              <a:t>Become SAP ABAP Developer</a:t>
            </a:r>
          </a:p>
          <a:p>
            <a:pPr algn="ctr"/>
            <a:r>
              <a:rPr lang="en-US" sz="2400" dirty="0" smtClean="0"/>
              <a:t>To </a:t>
            </a:r>
            <a:r>
              <a:rPr lang="en-US" sz="2400" dirty="0"/>
              <a:t>make your </a:t>
            </a:r>
            <a:r>
              <a:rPr lang="fr-FR" sz="2400" dirty="0" smtClean="0"/>
              <a:t>SAP </a:t>
            </a:r>
            <a:r>
              <a:rPr lang="fr-FR" sz="2400" dirty="0"/>
              <a:t>ABAP 7.5 Certification Exam </a:t>
            </a:r>
            <a:r>
              <a:rPr lang="en-US" sz="2400" dirty="0"/>
              <a:t>* </a:t>
            </a:r>
            <a:r>
              <a:rPr lang="en-US" sz="2400" dirty="0" smtClean="0"/>
              <a:t>(</a:t>
            </a:r>
            <a:r>
              <a:rPr lang="ru-RU" sz="2400" dirty="0" smtClean="0"/>
              <a:t> </a:t>
            </a:r>
            <a:r>
              <a:rPr lang="en-US" sz="2400" dirty="0" smtClean="0"/>
              <a:t>for example: C_TAW12_750</a:t>
            </a:r>
            <a:r>
              <a:rPr lang="en-US" sz="2400" dirty="0"/>
              <a:t>) preparation easy with hands-on exercises in your own SAP </a:t>
            </a:r>
            <a:r>
              <a:rPr lang="en-US" sz="2400" dirty="0" smtClean="0"/>
              <a:t>system with ABAP Editor</a:t>
            </a:r>
            <a:endParaRPr lang="en-US" sz="2400" dirty="0"/>
          </a:p>
        </p:txBody>
      </p:sp>
      <p:sp>
        <p:nvSpPr>
          <p:cNvPr id="5" name="Rectangle 4"/>
          <p:cNvSpPr/>
          <p:nvPr/>
        </p:nvSpPr>
        <p:spPr>
          <a:xfrm>
            <a:off x="5449" y="6258786"/>
            <a:ext cx="8138703" cy="461665"/>
          </a:xfrm>
          <a:prstGeom prst="rect">
            <a:avLst/>
          </a:prstGeom>
        </p:spPr>
        <p:txBody>
          <a:bodyPr wrap="none">
            <a:spAutoFit/>
          </a:bodyPr>
          <a:lstStyle/>
          <a:p>
            <a:pPr marL="171450" indent="-171450" algn="ctr">
              <a:buFont typeface="Arial" panose="020B0604020202020204" pitchFamily="34" charset="0"/>
              <a:buChar char="•"/>
            </a:pPr>
            <a:r>
              <a:rPr lang="en-US" sz="1200" dirty="0" smtClean="0"/>
              <a:t>- </a:t>
            </a:r>
            <a:r>
              <a:rPr lang="en-US" sz="1200" dirty="0">
                <a:hlinkClick r:id="rId2"/>
              </a:rPr>
              <a:t>https://training.sap.com/certification/c_taw12_750-sap-certified-development-associate---abap-with-sap-netweaver-750-g</a:t>
            </a:r>
            <a:r>
              <a:rPr lang="en-US" sz="1200" dirty="0" smtClean="0">
                <a:hlinkClick r:id="rId2"/>
              </a:rPr>
              <a:t>/</a:t>
            </a:r>
            <a:endParaRPr lang="en-US" sz="1200" dirty="0" smtClean="0"/>
          </a:p>
          <a:p>
            <a:pPr algn="ctr"/>
            <a:endParaRPr lang="en-US"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14" y="2323543"/>
            <a:ext cx="9793268" cy="3517582"/>
          </a:xfrm>
          <a:prstGeom prst="rect">
            <a:avLst/>
          </a:prstGeom>
        </p:spPr>
      </p:pic>
    </p:spTree>
    <p:extLst>
      <p:ext uri="{BB962C8B-B14F-4D97-AF65-F5344CB8AC3E}">
        <p14:creationId xmlns:p14="http://schemas.microsoft.com/office/powerpoint/2010/main" val="27452581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418166" y="1123214"/>
            <a:ext cx="11027600" cy="830997"/>
          </a:xfrm>
          <a:prstGeom prst="rect">
            <a:avLst/>
          </a:prstGeom>
          <a:noFill/>
        </p:spPr>
        <p:txBody>
          <a:bodyPr wrap="square" rtlCol="0">
            <a:spAutoFit/>
          </a:bodyPr>
          <a:lstStyle/>
          <a:p>
            <a:pPr algn="ctr"/>
            <a:r>
              <a:rPr lang="en-US" sz="2400" dirty="0"/>
              <a:t>Become SAP ABAP Developer</a:t>
            </a:r>
          </a:p>
          <a:p>
            <a:pPr algn="ctr"/>
            <a:r>
              <a:rPr lang="en-US" sz="2400" dirty="0" smtClean="0"/>
              <a:t>To </a:t>
            </a:r>
            <a:r>
              <a:rPr lang="en-US" sz="2400" dirty="0"/>
              <a:t>make your </a:t>
            </a:r>
            <a:r>
              <a:rPr lang="fr-FR" sz="2400" dirty="0" smtClean="0"/>
              <a:t>SAP ABAP Dev </a:t>
            </a:r>
            <a:r>
              <a:rPr lang="fr-FR" sz="2400" dirty="0"/>
              <a:t>Certification Exam </a:t>
            </a:r>
            <a:r>
              <a:rPr lang="ru-RU" sz="2400" dirty="0" smtClean="0"/>
              <a:t>(</a:t>
            </a:r>
            <a:r>
              <a:rPr lang="en-US" sz="2400" dirty="0" smtClean="0"/>
              <a:t>List of all possible certificates*</a:t>
            </a:r>
            <a:r>
              <a:rPr lang="ru-RU" sz="2400" dirty="0" smtClean="0"/>
              <a:t>)</a:t>
            </a:r>
            <a:endParaRPr lang="en-US" sz="2400" dirty="0"/>
          </a:p>
        </p:txBody>
      </p:sp>
      <p:sp>
        <p:nvSpPr>
          <p:cNvPr id="5" name="Rectangle 4"/>
          <p:cNvSpPr/>
          <p:nvPr/>
        </p:nvSpPr>
        <p:spPr>
          <a:xfrm>
            <a:off x="-65492" y="6396335"/>
            <a:ext cx="4237314" cy="523220"/>
          </a:xfrm>
          <a:prstGeom prst="rect">
            <a:avLst/>
          </a:prstGeom>
        </p:spPr>
        <p:txBody>
          <a:bodyPr wrap="none">
            <a:spAutoFit/>
          </a:bodyPr>
          <a:lstStyle/>
          <a:p>
            <a:pPr marL="171450" indent="-171450" algn="ctr">
              <a:buFont typeface="Arial" panose="020B0604020202020204" pitchFamily="34" charset="0"/>
              <a:buChar char="•"/>
            </a:pPr>
            <a:r>
              <a:rPr lang="en-US" sz="1600" dirty="0" smtClean="0"/>
              <a:t>- </a:t>
            </a:r>
            <a:r>
              <a:rPr lang="en-US" sz="1600" dirty="0">
                <a:hlinkClick r:id="rId2"/>
              </a:rPr>
              <a:t>https://training.sap.com/certification/validity</a:t>
            </a:r>
            <a:endParaRPr lang="en-US" sz="1600" dirty="0" smtClean="0"/>
          </a:p>
          <a:p>
            <a:pPr algn="ctr"/>
            <a:endParaRPr lang="en-US" sz="1200" dirty="0"/>
          </a:p>
        </p:txBody>
      </p:sp>
      <p:pic>
        <p:nvPicPr>
          <p:cNvPr id="3" name="Picture 2"/>
          <p:cNvPicPr>
            <a:picLocks noChangeAspect="1"/>
          </p:cNvPicPr>
          <p:nvPr/>
        </p:nvPicPr>
        <p:blipFill>
          <a:blip r:embed="rId3"/>
          <a:stretch>
            <a:fillRect/>
          </a:stretch>
        </p:blipFill>
        <p:spPr>
          <a:xfrm>
            <a:off x="273508" y="1997340"/>
            <a:ext cx="8614098" cy="4261445"/>
          </a:xfrm>
          <a:prstGeom prst="rect">
            <a:avLst/>
          </a:prstGeom>
        </p:spPr>
      </p:pic>
    </p:spTree>
    <p:extLst>
      <p:ext uri="{BB962C8B-B14F-4D97-AF65-F5344CB8AC3E}">
        <p14:creationId xmlns:p14="http://schemas.microsoft.com/office/powerpoint/2010/main" val="19023890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0" y="1088910"/>
            <a:ext cx="11165213" cy="830997"/>
          </a:xfrm>
          <a:prstGeom prst="rect">
            <a:avLst/>
          </a:prstGeom>
          <a:noFill/>
        </p:spPr>
        <p:txBody>
          <a:bodyPr wrap="square" rtlCol="0">
            <a:spAutoFit/>
          </a:bodyPr>
          <a:lstStyle/>
          <a:p>
            <a:pPr algn="ctr"/>
            <a:r>
              <a:rPr lang="en-US" sz="2400" dirty="0"/>
              <a:t>Become SAP ABAP Developer</a:t>
            </a:r>
          </a:p>
          <a:p>
            <a:pPr algn="ctr"/>
            <a:r>
              <a:rPr lang="en-US" sz="2400" dirty="0" smtClean="0"/>
              <a:t>Prepare for the Job-interview* in your own SAP system</a:t>
            </a:r>
            <a:endParaRPr lang="en-US" sz="2400" dirty="0"/>
          </a:p>
        </p:txBody>
      </p:sp>
      <p:sp>
        <p:nvSpPr>
          <p:cNvPr id="5" name="Rectangle 4"/>
          <p:cNvSpPr/>
          <p:nvPr/>
        </p:nvSpPr>
        <p:spPr>
          <a:xfrm>
            <a:off x="791369" y="6471085"/>
            <a:ext cx="6214329" cy="307777"/>
          </a:xfrm>
          <a:prstGeom prst="rect">
            <a:avLst/>
          </a:prstGeom>
        </p:spPr>
        <p:txBody>
          <a:bodyPr wrap="none">
            <a:spAutoFit/>
          </a:bodyPr>
          <a:lstStyle/>
          <a:p>
            <a:pPr algn="ctr"/>
            <a:r>
              <a:rPr lang="en-US" sz="1400" dirty="0"/>
              <a:t>* - </a:t>
            </a:r>
            <a:r>
              <a:rPr lang="en-US" sz="1400" dirty="0">
                <a:hlinkClick r:id="rId2"/>
              </a:rPr>
              <a:t>https://intellipaat.com/blog/interview-question/sap-abap-interview-questions/</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39" y="1850307"/>
            <a:ext cx="8572933" cy="4604824"/>
          </a:xfrm>
          <a:prstGeom prst="rect">
            <a:avLst/>
          </a:prstGeom>
        </p:spPr>
      </p:pic>
    </p:spTree>
    <p:extLst>
      <p:ext uri="{BB962C8B-B14F-4D97-AF65-F5344CB8AC3E}">
        <p14:creationId xmlns:p14="http://schemas.microsoft.com/office/powerpoint/2010/main" val="18466186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656114" y="1482187"/>
            <a:ext cx="6966857" cy="646331"/>
          </a:xfrm>
          <a:prstGeom prst="rect">
            <a:avLst/>
          </a:prstGeom>
          <a:noFill/>
        </p:spPr>
        <p:txBody>
          <a:bodyPr wrap="square" rtlCol="0">
            <a:spAutoFit/>
          </a:bodyPr>
          <a:lstStyle/>
          <a:p>
            <a:pPr algn="ctr"/>
            <a:r>
              <a:rPr lang="en-US" sz="3600" dirty="0" smtClean="0"/>
              <a:t>Become ABAP Developer</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202" y="2251628"/>
            <a:ext cx="6730970" cy="422518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32" y="5963543"/>
            <a:ext cx="2834279" cy="751134"/>
          </a:xfrm>
          <a:prstGeom prst="rect">
            <a:avLst/>
          </a:prstGeom>
        </p:spPr>
      </p:pic>
    </p:spTree>
    <p:extLst>
      <p:ext uri="{BB962C8B-B14F-4D97-AF65-F5344CB8AC3E}">
        <p14:creationId xmlns:p14="http://schemas.microsoft.com/office/powerpoint/2010/main" val="10675863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207923" y="1458538"/>
            <a:ext cx="6966857" cy="1754326"/>
          </a:xfrm>
          <a:prstGeom prst="rect">
            <a:avLst/>
          </a:prstGeom>
          <a:noFill/>
        </p:spPr>
        <p:txBody>
          <a:bodyPr wrap="square" rtlCol="0">
            <a:spAutoFit/>
          </a:bodyPr>
          <a:lstStyle/>
          <a:p>
            <a:pPr algn="ctr"/>
            <a:r>
              <a:rPr lang="en-US" sz="3600" dirty="0" smtClean="0"/>
              <a:t>Become ABAP </a:t>
            </a:r>
            <a:r>
              <a:rPr lang="en-US" sz="3600" dirty="0"/>
              <a:t>Developer. </a:t>
            </a:r>
            <a:endParaRPr lang="en-US" sz="3600" dirty="0" smtClean="0"/>
          </a:p>
          <a:p>
            <a:pPr algn="ctr"/>
            <a:r>
              <a:rPr lang="en-US" sz="3600" dirty="0" smtClean="0"/>
              <a:t>Key </a:t>
            </a:r>
            <a:r>
              <a:rPr lang="en-US" sz="3600" dirty="0"/>
              <a:t>transactions from video.</a:t>
            </a:r>
          </a:p>
          <a:p>
            <a:pPr algn="ctr"/>
            <a:endParaRPr lang="en-US" sz="3600" dirty="0"/>
          </a:p>
        </p:txBody>
      </p:sp>
      <p:sp>
        <p:nvSpPr>
          <p:cNvPr id="6" name="Rectangle 5"/>
          <p:cNvSpPr/>
          <p:nvPr/>
        </p:nvSpPr>
        <p:spPr>
          <a:xfrm>
            <a:off x="2317532" y="2961089"/>
            <a:ext cx="6747641" cy="3693319"/>
          </a:xfrm>
          <a:prstGeom prst="rect">
            <a:avLst/>
          </a:prstGeom>
        </p:spPr>
        <p:txBody>
          <a:bodyPr wrap="square">
            <a:spAutoFit/>
          </a:bodyPr>
          <a:lstStyle/>
          <a:p>
            <a:r>
              <a:rPr lang="en-US" dirty="0"/>
              <a:t>SE38 - ABAP </a:t>
            </a:r>
            <a:r>
              <a:rPr lang="en-US" dirty="0" smtClean="0"/>
              <a:t>Editor</a:t>
            </a:r>
          </a:p>
          <a:p>
            <a:r>
              <a:rPr lang="en-US" dirty="0" smtClean="0"/>
              <a:t>SFP – Form Builder</a:t>
            </a:r>
          </a:p>
          <a:p>
            <a:r>
              <a:rPr lang="en-US" dirty="0" smtClean="0"/>
              <a:t>SE80 - </a:t>
            </a:r>
            <a:r>
              <a:rPr lang="en-US" dirty="0"/>
              <a:t>Object </a:t>
            </a:r>
            <a:r>
              <a:rPr lang="en-US" dirty="0" smtClean="0"/>
              <a:t>Navigator</a:t>
            </a:r>
          </a:p>
          <a:p>
            <a:r>
              <a:rPr lang="en-US" dirty="0" smtClean="0"/>
              <a:t>ATC - </a:t>
            </a:r>
            <a:r>
              <a:rPr lang="en-US" dirty="0"/>
              <a:t>ABAP Test Cockpit </a:t>
            </a:r>
            <a:endParaRPr lang="en-US" dirty="0" smtClean="0"/>
          </a:p>
          <a:p>
            <a:r>
              <a:rPr lang="en-US" dirty="0" smtClean="0"/>
              <a:t>SE16 - </a:t>
            </a:r>
            <a:r>
              <a:rPr lang="en-US" dirty="0"/>
              <a:t>Data </a:t>
            </a:r>
            <a:r>
              <a:rPr lang="en-US" dirty="0" smtClean="0"/>
              <a:t>Browser</a:t>
            </a:r>
          </a:p>
          <a:p>
            <a:r>
              <a:rPr lang="en-US" dirty="0" smtClean="0"/>
              <a:t>SE11 - </a:t>
            </a:r>
            <a:r>
              <a:rPr lang="en-US" dirty="0"/>
              <a:t>ABAP Dictionary </a:t>
            </a:r>
            <a:r>
              <a:rPr lang="en-US" dirty="0" smtClean="0"/>
              <a:t>Maintenance</a:t>
            </a:r>
          </a:p>
          <a:p>
            <a:r>
              <a:rPr lang="en-US" dirty="0" smtClean="0"/>
              <a:t>SPROXY - </a:t>
            </a:r>
            <a:r>
              <a:rPr lang="en-US" dirty="0"/>
              <a:t>Enterprise Repository </a:t>
            </a:r>
            <a:r>
              <a:rPr lang="en-US" dirty="0" smtClean="0"/>
              <a:t>Browser</a:t>
            </a:r>
          </a:p>
          <a:p>
            <a:r>
              <a:rPr lang="en-US" dirty="0" smtClean="0"/>
              <a:t>SE37 - </a:t>
            </a:r>
            <a:r>
              <a:rPr lang="en-US" dirty="0"/>
              <a:t>ABAP Function Modules </a:t>
            </a:r>
            <a:endParaRPr lang="en-US" dirty="0" smtClean="0"/>
          </a:p>
          <a:p>
            <a:r>
              <a:rPr lang="en-US" dirty="0" smtClean="0"/>
              <a:t>BAPI - </a:t>
            </a:r>
            <a:r>
              <a:rPr lang="en-US" dirty="0"/>
              <a:t>BAPI </a:t>
            </a:r>
            <a:r>
              <a:rPr lang="en-US" dirty="0" smtClean="0"/>
              <a:t>Explorer</a:t>
            </a:r>
          </a:p>
          <a:p>
            <a:r>
              <a:rPr lang="en-US" dirty="0" smtClean="0"/>
              <a:t>SE10 - Transport Organizer</a:t>
            </a:r>
          </a:p>
          <a:p>
            <a:r>
              <a:rPr lang="en-US" dirty="0" smtClean="0"/>
              <a:t>SM30 – Call View Maintenance</a:t>
            </a:r>
          </a:p>
          <a:p>
            <a:r>
              <a:rPr lang="en-US" dirty="0"/>
              <a:t>SREPO - Compare objects between systems</a:t>
            </a:r>
            <a:endParaRPr lang="en-US" dirty="0" smtClean="0"/>
          </a:p>
          <a:p>
            <a:pPr algn="ctr"/>
            <a:endParaRPr lang="en-US" dirty="0"/>
          </a:p>
        </p:txBody>
      </p:sp>
    </p:spTree>
    <p:extLst>
      <p:ext uri="{BB962C8B-B14F-4D97-AF65-F5344CB8AC3E}">
        <p14:creationId xmlns:p14="http://schemas.microsoft.com/office/powerpoint/2010/main" val="3628450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73506" y="1095703"/>
            <a:ext cx="10817535" cy="830997"/>
          </a:xfrm>
          <a:prstGeom prst="rect">
            <a:avLst/>
          </a:prstGeom>
          <a:noFill/>
        </p:spPr>
        <p:txBody>
          <a:bodyPr wrap="square" rtlCol="0">
            <a:spAutoFit/>
          </a:bodyPr>
          <a:lstStyle/>
          <a:p>
            <a:pPr algn="ctr"/>
            <a:r>
              <a:rPr lang="en-US" sz="2400" dirty="0" smtClean="0"/>
              <a:t>Key benefits: It is your own SAP system and you have a full (SAP_ALL) rights for your development process</a:t>
            </a:r>
            <a:endParaRPr lang="en-US" sz="2400" dirty="0"/>
          </a:p>
        </p:txBody>
      </p:sp>
      <p:sp>
        <p:nvSpPr>
          <p:cNvPr id="6" name="TextBox 5"/>
          <p:cNvSpPr txBox="1"/>
          <p:nvPr/>
        </p:nvSpPr>
        <p:spPr>
          <a:xfrm>
            <a:off x="454682" y="5106015"/>
            <a:ext cx="10310948" cy="830997"/>
          </a:xfrm>
          <a:prstGeom prst="rect">
            <a:avLst/>
          </a:prstGeom>
          <a:noFill/>
        </p:spPr>
        <p:txBody>
          <a:bodyPr wrap="square" rtlCol="0">
            <a:spAutoFit/>
          </a:bodyPr>
          <a:lstStyle/>
          <a:p>
            <a:pPr algn="ctr"/>
            <a:r>
              <a:rPr lang="en-US" sz="2400" dirty="0" smtClean="0"/>
              <a:t>Look at more ABAP examples after SAP system installation in AWS cloud. See you there!</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36" y="1877435"/>
            <a:ext cx="7251987" cy="3277846"/>
          </a:xfrm>
          <a:prstGeom prst="rect">
            <a:avLst/>
          </a:prstGeom>
        </p:spPr>
      </p:pic>
    </p:spTree>
    <p:extLst>
      <p:ext uri="{BB962C8B-B14F-4D97-AF65-F5344CB8AC3E}">
        <p14:creationId xmlns:p14="http://schemas.microsoft.com/office/powerpoint/2010/main" val="1643748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31109" y="1846363"/>
            <a:ext cx="8508274" cy="646331"/>
          </a:xfrm>
          <a:prstGeom prst="rect">
            <a:avLst/>
          </a:prstGeom>
          <a:noFill/>
        </p:spPr>
        <p:txBody>
          <a:bodyPr wrap="square" rtlCol="0">
            <a:spAutoFit/>
          </a:bodyPr>
          <a:lstStyle/>
          <a:p>
            <a:pPr algn="ctr"/>
            <a:r>
              <a:rPr lang="en-US" sz="3600" dirty="0" smtClean="0"/>
              <a:t>Become SAP BI / BW Developer</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142" y="2804256"/>
            <a:ext cx="4877050" cy="2729035"/>
          </a:xfrm>
          <a:prstGeom prst="rect">
            <a:avLst/>
          </a:prstGeom>
        </p:spPr>
      </p:pic>
    </p:spTree>
    <p:extLst>
      <p:ext uri="{BB962C8B-B14F-4D97-AF65-F5344CB8AC3E}">
        <p14:creationId xmlns:p14="http://schemas.microsoft.com/office/powerpoint/2010/main" val="2593774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371374" y="1216949"/>
            <a:ext cx="8623963" cy="830997"/>
          </a:xfrm>
          <a:prstGeom prst="rect">
            <a:avLst/>
          </a:prstGeom>
          <a:noFill/>
        </p:spPr>
        <p:txBody>
          <a:bodyPr wrap="square" rtlCol="0">
            <a:spAutoFit/>
          </a:bodyPr>
          <a:lstStyle/>
          <a:p>
            <a:pPr algn="ctr"/>
            <a:r>
              <a:rPr lang="en-US" sz="2400" dirty="0"/>
              <a:t>Become SAP BI / BW Developer</a:t>
            </a:r>
          </a:p>
          <a:p>
            <a:pPr algn="ctr"/>
            <a:r>
              <a:rPr lang="en-US" sz="2400" dirty="0" smtClean="0"/>
              <a:t>Books*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254750" y="6327169"/>
            <a:ext cx="6230938" cy="646331"/>
          </a:xfrm>
          <a:prstGeom prst="rect">
            <a:avLst/>
          </a:prstGeom>
        </p:spPr>
        <p:txBody>
          <a:bodyPr wrap="none">
            <a:spAutoFit/>
          </a:bodyPr>
          <a:lstStyle/>
          <a:p>
            <a:pPr marL="285750" indent="-285750" algn="ctr">
              <a:buFont typeface="Arial" panose="020B0604020202020204" pitchFamily="34" charset="0"/>
              <a:buChar char="•"/>
            </a:pPr>
            <a:r>
              <a:rPr lang="en-US" dirty="0" smtClean="0"/>
              <a:t>- </a:t>
            </a:r>
            <a:r>
              <a:rPr lang="en-US" dirty="0">
                <a:hlinkClick r:id="rId2"/>
              </a:rPr>
              <a:t>https://</a:t>
            </a:r>
            <a:r>
              <a:rPr lang="en-US" dirty="0" smtClean="0">
                <a:hlinkClick r:id="rId2"/>
              </a:rPr>
              <a:t>www.amazon.com/s?k=SAP+BW&amp;ref=nb_sb_noss_2</a:t>
            </a:r>
            <a:endParaRPr lang="en-US" dirty="0" smtClean="0"/>
          </a:p>
          <a:p>
            <a:pPr marL="285750" indent="-285750" algn="ctr">
              <a:buFont typeface="Arial" panose="020B0604020202020204" pitchFamily="34"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646" y="2188577"/>
            <a:ext cx="8068492" cy="3788335"/>
          </a:xfrm>
          <a:prstGeom prst="rect">
            <a:avLst/>
          </a:prstGeom>
        </p:spPr>
      </p:pic>
    </p:spTree>
    <p:extLst>
      <p:ext uri="{BB962C8B-B14F-4D97-AF65-F5344CB8AC3E}">
        <p14:creationId xmlns:p14="http://schemas.microsoft.com/office/powerpoint/2010/main" val="1606664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99633" y="1026283"/>
            <a:ext cx="10518828" cy="830997"/>
          </a:xfrm>
          <a:prstGeom prst="rect">
            <a:avLst/>
          </a:prstGeom>
          <a:noFill/>
        </p:spPr>
        <p:txBody>
          <a:bodyPr wrap="square" rtlCol="0">
            <a:spAutoFit/>
          </a:bodyPr>
          <a:lstStyle/>
          <a:p>
            <a:pPr algn="ctr"/>
            <a:r>
              <a:rPr lang="en-US" sz="2400" dirty="0"/>
              <a:t>Become SAP BI / BW Developer</a:t>
            </a:r>
          </a:p>
          <a:p>
            <a:pPr algn="ctr"/>
            <a:r>
              <a:rPr lang="en-US" sz="2400" dirty="0" smtClean="0"/>
              <a:t>Guides, Tutorials*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714103" y="6431671"/>
            <a:ext cx="3159262" cy="307777"/>
          </a:xfrm>
          <a:prstGeom prst="rect">
            <a:avLst/>
          </a:prstGeom>
        </p:spPr>
        <p:txBody>
          <a:bodyPr wrap="none">
            <a:spAutoFit/>
          </a:bodyPr>
          <a:lstStyle/>
          <a:p>
            <a:pPr algn="ctr"/>
            <a:r>
              <a:rPr lang="en-US" sz="1400" dirty="0"/>
              <a:t>* - </a:t>
            </a:r>
            <a:r>
              <a:rPr lang="en-US" sz="1400" dirty="0" smtClean="0">
                <a:hlinkClick r:id="rId2"/>
              </a:rPr>
              <a:t>https</a:t>
            </a:r>
            <a:r>
              <a:rPr lang="en-US" sz="1400" dirty="0">
                <a:hlinkClick r:id="rId2"/>
              </a:rPr>
              <a:t>://www.guru99.com/sap-bi.html</a:t>
            </a:r>
            <a:endParaRPr lang="en-US" sz="14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927" y="1857280"/>
            <a:ext cx="7668319" cy="4574391"/>
          </a:xfrm>
          <a:prstGeom prst="rect">
            <a:avLst/>
          </a:prstGeom>
        </p:spPr>
      </p:pic>
    </p:spTree>
    <p:extLst>
      <p:ext uri="{BB962C8B-B14F-4D97-AF65-F5344CB8AC3E}">
        <p14:creationId xmlns:p14="http://schemas.microsoft.com/office/powerpoint/2010/main" val="41004438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73508" y="969579"/>
            <a:ext cx="10841182" cy="1569660"/>
          </a:xfrm>
          <a:prstGeom prst="rect">
            <a:avLst/>
          </a:prstGeom>
          <a:noFill/>
        </p:spPr>
        <p:txBody>
          <a:bodyPr wrap="square" rtlCol="0">
            <a:spAutoFit/>
          </a:bodyPr>
          <a:lstStyle/>
          <a:p>
            <a:pPr algn="ctr"/>
            <a:r>
              <a:rPr lang="en-US" sz="2400" dirty="0"/>
              <a:t>Become SAP BI / BW </a:t>
            </a:r>
            <a:r>
              <a:rPr lang="en-US" sz="2400" dirty="0" smtClean="0"/>
              <a:t>Developer.</a:t>
            </a:r>
            <a:endParaRPr lang="en-US" sz="2400" dirty="0"/>
          </a:p>
          <a:p>
            <a:pPr algn="ctr"/>
            <a:r>
              <a:rPr lang="en-US" sz="2400" dirty="0" smtClean="0"/>
              <a:t>To </a:t>
            </a:r>
            <a:r>
              <a:rPr lang="en-US" sz="2400" dirty="0"/>
              <a:t>make your SAP Modeling and Data Management with BW* (C_TBW60_74) preparation easy with hands-on exercises in your own SAP </a:t>
            </a:r>
            <a:r>
              <a:rPr lang="en-US" sz="2400" dirty="0" smtClean="0"/>
              <a:t>system with Data Warehousing Workbench</a:t>
            </a:r>
            <a:endParaRPr lang="en-US" sz="2400" dirty="0"/>
          </a:p>
        </p:txBody>
      </p:sp>
      <p:sp>
        <p:nvSpPr>
          <p:cNvPr id="5" name="Rectangle 4"/>
          <p:cNvSpPr/>
          <p:nvPr/>
        </p:nvSpPr>
        <p:spPr>
          <a:xfrm>
            <a:off x="0" y="6169138"/>
            <a:ext cx="9135128" cy="461665"/>
          </a:xfrm>
          <a:prstGeom prst="rect">
            <a:avLst/>
          </a:prstGeom>
        </p:spPr>
        <p:txBody>
          <a:bodyPr wrap="none">
            <a:spAutoFit/>
          </a:bodyPr>
          <a:lstStyle/>
          <a:p>
            <a:pPr marL="171450" indent="-171450" algn="ctr">
              <a:buFont typeface="Arial" panose="020B0604020202020204" pitchFamily="34" charset="0"/>
              <a:buChar char="•"/>
            </a:pPr>
            <a:r>
              <a:rPr lang="en-US" sz="1200" dirty="0" smtClean="0"/>
              <a:t>- </a:t>
            </a:r>
            <a:r>
              <a:rPr lang="en-US" sz="1200" dirty="0">
                <a:hlinkClick r:id="rId2"/>
              </a:rPr>
              <a:t>https://training.sap.com/certification/c_tbw60_74-sap-certified-application-associate---modeling-and-data-management-with-sap-bw-74-g</a:t>
            </a:r>
            <a:r>
              <a:rPr lang="en-US" sz="1200" dirty="0" smtClean="0">
                <a:hlinkClick r:id="rId2"/>
              </a:rPr>
              <a:t>/</a:t>
            </a:r>
            <a:endParaRPr lang="en-US" sz="1200" dirty="0" smtClean="0"/>
          </a:p>
          <a:p>
            <a:pPr marL="171450" indent="-171450" algn="ctr">
              <a:buFont typeface="Arial" panose="020B0604020202020204" pitchFamily="34" charset="0"/>
              <a:buChar char="•"/>
            </a:pPr>
            <a:endParaRPr lang="en-US" sz="1200" dirty="0"/>
          </a:p>
        </p:txBody>
      </p:sp>
      <p:pic>
        <p:nvPicPr>
          <p:cNvPr id="3" name="Picture 2"/>
          <p:cNvPicPr>
            <a:picLocks noChangeAspect="1"/>
          </p:cNvPicPr>
          <p:nvPr/>
        </p:nvPicPr>
        <p:blipFill>
          <a:blip r:embed="rId3"/>
          <a:stretch>
            <a:fillRect/>
          </a:stretch>
        </p:blipFill>
        <p:spPr>
          <a:xfrm>
            <a:off x="962226" y="2539239"/>
            <a:ext cx="9443015" cy="3236823"/>
          </a:xfrm>
          <a:prstGeom prst="rect">
            <a:avLst/>
          </a:prstGeom>
        </p:spPr>
      </p:pic>
    </p:spTree>
    <p:extLst>
      <p:ext uri="{BB962C8B-B14F-4D97-AF65-F5344CB8AC3E}">
        <p14:creationId xmlns:p14="http://schemas.microsoft.com/office/powerpoint/2010/main" val="4034380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251537" y="1240838"/>
            <a:ext cx="8508274" cy="646331"/>
          </a:xfrm>
          <a:prstGeom prst="rect">
            <a:avLst/>
          </a:prstGeom>
          <a:noFill/>
        </p:spPr>
        <p:txBody>
          <a:bodyPr wrap="square" rtlCol="0">
            <a:spAutoFit/>
          </a:bodyPr>
          <a:lstStyle/>
          <a:p>
            <a:pPr algn="ctr"/>
            <a:r>
              <a:rPr lang="en-US" sz="3600" dirty="0" smtClean="0"/>
              <a:t>About Course</a:t>
            </a:r>
            <a:endParaRPr lang="en-US" sz="3600" dirty="0"/>
          </a:p>
        </p:txBody>
      </p:sp>
      <p:sp>
        <p:nvSpPr>
          <p:cNvPr id="2" name="Rectangle 1"/>
          <p:cNvSpPr/>
          <p:nvPr/>
        </p:nvSpPr>
        <p:spPr>
          <a:xfrm>
            <a:off x="1059567" y="1998287"/>
            <a:ext cx="9376930" cy="1754326"/>
          </a:xfrm>
          <a:prstGeom prst="rect">
            <a:avLst/>
          </a:prstGeom>
        </p:spPr>
        <p:txBody>
          <a:bodyPr wrap="square">
            <a:spAutoFit/>
          </a:bodyPr>
          <a:lstStyle/>
          <a:p>
            <a:pPr lvl="1"/>
            <a:r>
              <a:rPr lang="en-US" dirty="0"/>
              <a:t>This course provides hands-on step-by-step experience how to install and run SAP </a:t>
            </a:r>
            <a:r>
              <a:rPr lang="en-US" dirty="0" err="1"/>
              <a:t>NetWeaver</a:t>
            </a:r>
            <a:r>
              <a:rPr lang="en-US" dirty="0"/>
              <a:t> Application Server ABAP 7.5X Developer Edition in the popular clouds. You can explore it and learn how to develop modern ABAP applications with core data services and SAPUI5 or you can get an overview of SAP’s client / server technology,  SAP BI and BW,  SAP Basis technology and many more SAP topics.</a:t>
            </a:r>
          </a:p>
          <a:p>
            <a:endParaRPr lang="en-US" dirty="0"/>
          </a:p>
        </p:txBody>
      </p:sp>
    </p:spTree>
    <p:extLst>
      <p:ext uri="{BB962C8B-B14F-4D97-AF65-F5344CB8AC3E}">
        <p14:creationId xmlns:p14="http://schemas.microsoft.com/office/powerpoint/2010/main" val="2139406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82573" y="1064173"/>
            <a:ext cx="10447882" cy="830997"/>
          </a:xfrm>
          <a:prstGeom prst="rect">
            <a:avLst/>
          </a:prstGeom>
          <a:noFill/>
        </p:spPr>
        <p:txBody>
          <a:bodyPr wrap="square" rtlCol="0">
            <a:spAutoFit/>
          </a:bodyPr>
          <a:lstStyle/>
          <a:p>
            <a:pPr algn="ctr"/>
            <a:r>
              <a:rPr lang="en-US" sz="2400" dirty="0"/>
              <a:t>Become SAP BI / BW Developer</a:t>
            </a:r>
          </a:p>
          <a:p>
            <a:pPr algn="ctr"/>
            <a:r>
              <a:rPr lang="en-US" sz="2400" dirty="0" err="1" smtClean="0"/>
              <a:t>Udemy</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408657" y="6471085"/>
            <a:ext cx="5239383" cy="307777"/>
          </a:xfrm>
          <a:prstGeom prst="rect">
            <a:avLst/>
          </a:prstGeom>
        </p:spPr>
        <p:txBody>
          <a:bodyPr wrap="none">
            <a:spAutoFit/>
          </a:bodyPr>
          <a:lstStyle/>
          <a:p>
            <a:pPr algn="ctr"/>
            <a:r>
              <a:rPr lang="en-US" sz="1400" dirty="0"/>
              <a:t>* - </a:t>
            </a:r>
            <a:r>
              <a:rPr lang="en-US" sz="1400" dirty="0">
                <a:hlinkClick r:id="rId2"/>
              </a:rPr>
              <a:t>https://www.udemy.com/courses/search/?src=ukw&amp;q=sap%20bw</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266" y="1872454"/>
            <a:ext cx="6143480" cy="4621774"/>
          </a:xfrm>
          <a:prstGeom prst="rect">
            <a:avLst/>
          </a:prstGeom>
        </p:spPr>
      </p:pic>
    </p:spTree>
    <p:extLst>
      <p:ext uri="{BB962C8B-B14F-4D97-AF65-F5344CB8AC3E}">
        <p14:creationId xmlns:p14="http://schemas.microsoft.com/office/powerpoint/2010/main" val="1637050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82573" y="1064173"/>
            <a:ext cx="10447882" cy="830997"/>
          </a:xfrm>
          <a:prstGeom prst="rect">
            <a:avLst/>
          </a:prstGeom>
          <a:noFill/>
        </p:spPr>
        <p:txBody>
          <a:bodyPr wrap="square" rtlCol="0">
            <a:spAutoFit/>
          </a:bodyPr>
          <a:lstStyle/>
          <a:p>
            <a:pPr algn="ctr"/>
            <a:r>
              <a:rPr lang="en-US" sz="2400" dirty="0"/>
              <a:t>Become SAP BI / BW </a:t>
            </a:r>
            <a:r>
              <a:rPr lang="en-US" sz="2400" dirty="0" smtClean="0"/>
              <a:t>Developer</a:t>
            </a:r>
          </a:p>
          <a:p>
            <a:pPr algn="ctr"/>
            <a:r>
              <a:rPr lang="en-US" sz="2400" dirty="0" err="1" smtClean="0"/>
              <a:t>openSAP</a:t>
            </a:r>
            <a:r>
              <a:rPr lang="en-US" sz="2400" dirty="0" smtClean="0"/>
              <a:t> courses* and hands-on exercises in your own SAP system</a:t>
            </a:r>
            <a:endParaRPr lang="en-US" sz="2400" dirty="0"/>
          </a:p>
        </p:txBody>
      </p:sp>
      <p:sp>
        <p:nvSpPr>
          <p:cNvPr id="5" name="Rectangle 4"/>
          <p:cNvSpPr/>
          <p:nvPr/>
        </p:nvSpPr>
        <p:spPr>
          <a:xfrm>
            <a:off x="1050460" y="6471085"/>
            <a:ext cx="3955762" cy="307777"/>
          </a:xfrm>
          <a:prstGeom prst="rect">
            <a:avLst/>
          </a:prstGeom>
        </p:spPr>
        <p:txBody>
          <a:bodyPr wrap="none">
            <a:spAutoFit/>
          </a:bodyPr>
          <a:lstStyle/>
          <a:p>
            <a:pPr algn="ctr"/>
            <a:r>
              <a:rPr lang="en-US" sz="1400" dirty="0"/>
              <a:t>* </a:t>
            </a:r>
            <a:r>
              <a:rPr lang="en-US" sz="1400" dirty="0" smtClean="0"/>
              <a:t>- </a:t>
            </a:r>
            <a:r>
              <a:rPr lang="en-US" sz="1400" dirty="0">
                <a:hlinkClick r:id="rId2"/>
              </a:rPr>
              <a:t>https://open.sap.com/courses/bw4h2/overview</a:t>
            </a:r>
            <a:r>
              <a:rPr lang="en-US" sz="1400" dirty="0" smtClean="0"/>
              <a:t> </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206" y="2092651"/>
            <a:ext cx="8748523" cy="4079549"/>
          </a:xfrm>
          <a:prstGeom prst="rect">
            <a:avLst/>
          </a:prstGeom>
        </p:spPr>
      </p:pic>
    </p:spTree>
    <p:extLst>
      <p:ext uri="{BB962C8B-B14F-4D97-AF65-F5344CB8AC3E}">
        <p14:creationId xmlns:p14="http://schemas.microsoft.com/office/powerpoint/2010/main" val="933768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25372" y="1083919"/>
            <a:ext cx="10329641" cy="830997"/>
          </a:xfrm>
          <a:prstGeom prst="rect">
            <a:avLst/>
          </a:prstGeom>
          <a:noFill/>
        </p:spPr>
        <p:txBody>
          <a:bodyPr wrap="square" rtlCol="0">
            <a:spAutoFit/>
          </a:bodyPr>
          <a:lstStyle/>
          <a:p>
            <a:pPr algn="ctr"/>
            <a:r>
              <a:rPr lang="en-US" sz="2400" dirty="0"/>
              <a:t>Become SAP BI / BW Developer</a:t>
            </a:r>
          </a:p>
          <a:p>
            <a:pPr algn="ctr"/>
            <a:r>
              <a:rPr lang="en-US" sz="2400" dirty="0" smtClean="0"/>
              <a:t>Prepare for the Job-interview* in your own SAP system</a:t>
            </a:r>
            <a:endParaRPr lang="en-US" sz="2400" dirty="0"/>
          </a:p>
        </p:txBody>
      </p:sp>
      <p:sp>
        <p:nvSpPr>
          <p:cNvPr id="5" name="Rectangle 4"/>
          <p:cNvSpPr/>
          <p:nvPr/>
        </p:nvSpPr>
        <p:spPr>
          <a:xfrm>
            <a:off x="793420" y="6471085"/>
            <a:ext cx="6210226" cy="307777"/>
          </a:xfrm>
          <a:prstGeom prst="rect">
            <a:avLst/>
          </a:prstGeom>
        </p:spPr>
        <p:txBody>
          <a:bodyPr wrap="none">
            <a:spAutoFit/>
          </a:bodyPr>
          <a:lstStyle/>
          <a:p>
            <a:pPr algn="ctr"/>
            <a:r>
              <a:rPr lang="en-US" sz="1400" dirty="0"/>
              <a:t>* - </a:t>
            </a:r>
            <a:r>
              <a:rPr lang="en-US" sz="1400" dirty="0">
                <a:hlinkClick r:id="rId2"/>
              </a:rPr>
              <a:t>https://intellipaat.com/blog/interview-question/sap-bibw-interview-questions/</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640" y="1933414"/>
            <a:ext cx="7164580" cy="4320445"/>
          </a:xfrm>
          <a:prstGeom prst="rect">
            <a:avLst/>
          </a:prstGeom>
        </p:spPr>
      </p:pic>
    </p:spTree>
    <p:extLst>
      <p:ext uri="{BB962C8B-B14F-4D97-AF65-F5344CB8AC3E}">
        <p14:creationId xmlns:p14="http://schemas.microsoft.com/office/powerpoint/2010/main" val="910930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080672" y="1387594"/>
            <a:ext cx="6966857" cy="646331"/>
          </a:xfrm>
          <a:prstGeom prst="rect">
            <a:avLst/>
          </a:prstGeom>
          <a:noFill/>
        </p:spPr>
        <p:txBody>
          <a:bodyPr wrap="square" rtlCol="0">
            <a:spAutoFit/>
          </a:bodyPr>
          <a:lstStyle/>
          <a:p>
            <a:pPr algn="ctr"/>
            <a:r>
              <a:rPr lang="en-US" sz="3600" dirty="0" smtClean="0"/>
              <a:t>Become SAP BI/BW Developer</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091" y="2157166"/>
            <a:ext cx="7802880" cy="356753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23" y="5927835"/>
            <a:ext cx="2760812" cy="731664"/>
          </a:xfrm>
          <a:prstGeom prst="rect">
            <a:avLst/>
          </a:prstGeom>
        </p:spPr>
      </p:pic>
    </p:spTree>
    <p:extLst>
      <p:ext uri="{BB962C8B-B14F-4D97-AF65-F5344CB8AC3E}">
        <p14:creationId xmlns:p14="http://schemas.microsoft.com/office/powerpoint/2010/main" val="1691015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080672" y="1387594"/>
            <a:ext cx="6966857" cy="1754326"/>
          </a:xfrm>
          <a:prstGeom prst="rect">
            <a:avLst/>
          </a:prstGeom>
          <a:noFill/>
        </p:spPr>
        <p:txBody>
          <a:bodyPr wrap="square" rtlCol="0">
            <a:spAutoFit/>
          </a:bodyPr>
          <a:lstStyle/>
          <a:p>
            <a:pPr algn="ctr"/>
            <a:r>
              <a:rPr lang="en-US" sz="3600" dirty="0" smtClean="0"/>
              <a:t>Become SAP BI/BW Developer.</a:t>
            </a:r>
          </a:p>
          <a:p>
            <a:pPr algn="ctr"/>
            <a:r>
              <a:rPr lang="en-US" sz="3600" dirty="0"/>
              <a:t>Key transactions from video.</a:t>
            </a:r>
          </a:p>
          <a:p>
            <a:pPr algn="ctr"/>
            <a:endParaRPr lang="en-US" sz="3600" dirty="0"/>
          </a:p>
        </p:txBody>
      </p:sp>
      <p:sp>
        <p:nvSpPr>
          <p:cNvPr id="6" name="Rectangle 5"/>
          <p:cNvSpPr/>
          <p:nvPr/>
        </p:nvSpPr>
        <p:spPr>
          <a:xfrm>
            <a:off x="1836683" y="2720308"/>
            <a:ext cx="6747641" cy="1754326"/>
          </a:xfrm>
          <a:prstGeom prst="rect">
            <a:avLst/>
          </a:prstGeom>
        </p:spPr>
        <p:txBody>
          <a:bodyPr wrap="square">
            <a:spAutoFit/>
          </a:bodyPr>
          <a:lstStyle/>
          <a:p>
            <a:r>
              <a:rPr lang="en-US" dirty="0" smtClean="0"/>
              <a:t>RSA1 – Modeling – DW Workbench</a:t>
            </a:r>
          </a:p>
          <a:p>
            <a:r>
              <a:rPr lang="en-US" dirty="0" smtClean="0"/>
              <a:t>RRMX – Start the Business Explorer Analyzer</a:t>
            </a:r>
            <a:endParaRPr lang="ru-RU" dirty="0" smtClean="0"/>
          </a:p>
          <a:p>
            <a:r>
              <a:rPr lang="en-US" dirty="0" smtClean="0"/>
              <a:t>RSECADMIN – Manage Analysis Authorizations</a:t>
            </a:r>
          </a:p>
          <a:p>
            <a:r>
              <a:rPr lang="en-US" dirty="0" smtClean="0"/>
              <a:t>RSUDO – Execution as Other User</a:t>
            </a:r>
            <a:endParaRPr lang="ru-RU" dirty="0"/>
          </a:p>
          <a:p>
            <a:endParaRPr lang="en-US" dirty="0"/>
          </a:p>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6397" y="2720308"/>
            <a:ext cx="5162263" cy="2500048"/>
          </a:xfrm>
          <a:prstGeom prst="rect">
            <a:avLst/>
          </a:prstGeom>
        </p:spPr>
      </p:pic>
    </p:spTree>
    <p:extLst>
      <p:ext uri="{BB962C8B-B14F-4D97-AF65-F5344CB8AC3E}">
        <p14:creationId xmlns:p14="http://schemas.microsoft.com/office/powerpoint/2010/main" val="2607342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73507" y="1257089"/>
            <a:ext cx="10310948" cy="461665"/>
          </a:xfrm>
          <a:prstGeom prst="rect">
            <a:avLst/>
          </a:prstGeom>
          <a:noFill/>
        </p:spPr>
        <p:txBody>
          <a:bodyPr wrap="square" rtlCol="0">
            <a:spAutoFit/>
          </a:bodyPr>
          <a:lstStyle/>
          <a:p>
            <a:pPr algn="ctr"/>
            <a:r>
              <a:rPr lang="en-US" sz="2400" dirty="0" smtClean="0"/>
              <a:t>Key benefits: It is your own SAP system and you have a full (SAP_ALL) rights in it</a:t>
            </a:r>
            <a:endParaRPr lang="en-US" sz="2400" dirty="0"/>
          </a:p>
        </p:txBody>
      </p:sp>
      <p:sp>
        <p:nvSpPr>
          <p:cNvPr id="6" name="TextBox 5"/>
          <p:cNvSpPr txBox="1"/>
          <p:nvPr/>
        </p:nvSpPr>
        <p:spPr>
          <a:xfrm>
            <a:off x="454682" y="5106015"/>
            <a:ext cx="10310948" cy="830997"/>
          </a:xfrm>
          <a:prstGeom prst="rect">
            <a:avLst/>
          </a:prstGeom>
          <a:noFill/>
        </p:spPr>
        <p:txBody>
          <a:bodyPr wrap="square" rtlCol="0">
            <a:spAutoFit/>
          </a:bodyPr>
          <a:lstStyle/>
          <a:p>
            <a:pPr algn="ctr"/>
            <a:r>
              <a:rPr lang="en-US" sz="2400" dirty="0" smtClean="0"/>
              <a:t>Look at more BI/BW examples after SAP system installation in Google Cloud Platform. See you there!</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533" y="1814111"/>
            <a:ext cx="8170947" cy="3196547"/>
          </a:xfrm>
          <a:prstGeom prst="rect">
            <a:avLst/>
          </a:prstGeom>
        </p:spPr>
      </p:pic>
    </p:spTree>
    <p:extLst>
      <p:ext uri="{BB962C8B-B14F-4D97-AF65-F5344CB8AC3E}">
        <p14:creationId xmlns:p14="http://schemas.microsoft.com/office/powerpoint/2010/main" val="3951885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208915" y="1272355"/>
            <a:ext cx="9013372" cy="646331"/>
          </a:xfrm>
          <a:prstGeom prst="rect">
            <a:avLst/>
          </a:prstGeom>
          <a:noFill/>
        </p:spPr>
        <p:txBody>
          <a:bodyPr wrap="square" rtlCol="0">
            <a:spAutoFit/>
          </a:bodyPr>
          <a:lstStyle/>
          <a:p>
            <a:pPr algn="ctr"/>
            <a:r>
              <a:rPr lang="en-US" sz="3600" dirty="0" smtClean="0"/>
              <a:t>Become FIORI / WEB / UI5 Developer </a:t>
            </a:r>
            <a:endParaRPr lang="en-US" sz="3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657" y="2033913"/>
            <a:ext cx="7636637" cy="4603561"/>
          </a:xfrm>
          <a:prstGeom prst="rect">
            <a:avLst/>
          </a:prstGeom>
        </p:spPr>
      </p:pic>
    </p:spTree>
    <p:extLst>
      <p:ext uri="{BB962C8B-B14F-4D97-AF65-F5344CB8AC3E}">
        <p14:creationId xmlns:p14="http://schemas.microsoft.com/office/powerpoint/2010/main" val="34916297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168434" y="1261217"/>
            <a:ext cx="6984274" cy="461665"/>
          </a:xfrm>
          <a:prstGeom prst="rect">
            <a:avLst/>
          </a:prstGeom>
          <a:noFill/>
        </p:spPr>
        <p:txBody>
          <a:bodyPr wrap="square" rtlCol="0">
            <a:spAutoFit/>
          </a:bodyPr>
          <a:lstStyle/>
          <a:p>
            <a:pPr algn="ctr"/>
            <a:r>
              <a:rPr lang="en-US" sz="2400" dirty="0"/>
              <a:t>Become FIORI </a:t>
            </a:r>
            <a:r>
              <a:rPr lang="en-US" sz="2400" dirty="0" smtClean="0"/>
              <a:t>Developer. Fiori Launchpad examples.</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46" y="1722882"/>
            <a:ext cx="9676519" cy="4031676"/>
          </a:xfrm>
          <a:prstGeom prst="rect">
            <a:avLst/>
          </a:prstGeom>
        </p:spPr>
      </p:pic>
    </p:spTree>
    <p:extLst>
      <p:ext uri="{BB962C8B-B14F-4D97-AF65-F5344CB8AC3E}">
        <p14:creationId xmlns:p14="http://schemas.microsoft.com/office/powerpoint/2010/main" val="31204328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168434" y="1261217"/>
            <a:ext cx="6984274" cy="461665"/>
          </a:xfrm>
          <a:prstGeom prst="rect">
            <a:avLst/>
          </a:prstGeom>
          <a:noFill/>
        </p:spPr>
        <p:txBody>
          <a:bodyPr wrap="square" rtlCol="0">
            <a:spAutoFit/>
          </a:bodyPr>
          <a:lstStyle/>
          <a:p>
            <a:pPr algn="ctr"/>
            <a:r>
              <a:rPr lang="en-US" sz="2400" dirty="0"/>
              <a:t>Become FIORI </a:t>
            </a:r>
            <a:r>
              <a:rPr lang="en-US" sz="2400" dirty="0" smtClean="0"/>
              <a:t>Developer. Fiori Launchpad examples.</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38" y="1722882"/>
            <a:ext cx="9498724" cy="4013941"/>
          </a:xfrm>
          <a:prstGeom prst="rect">
            <a:avLst/>
          </a:prstGeom>
        </p:spPr>
      </p:pic>
    </p:spTree>
    <p:extLst>
      <p:ext uri="{BB962C8B-B14F-4D97-AF65-F5344CB8AC3E}">
        <p14:creationId xmlns:p14="http://schemas.microsoft.com/office/powerpoint/2010/main" val="1922462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168434" y="1261217"/>
            <a:ext cx="6984274" cy="830997"/>
          </a:xfrm>
          <a:prstGeom prst="rect">
            <a:avLst/>
          </a:prstGeom>
          <a:noFill/>
        </p:spPr>
        <p:txBody>
          <a:bodyPr wrap="square" rtlCol="0">
            <a:spAutoFit/>
          </a:bodyPr>
          <a:lstStyle/>
          <a:p>
            <a:pPr algn="ctr"/>
            <a:r>
              <a:rPr lang="en-US" sz="2400" dirty="0"/>
              <a:t>Become FIORI </a:t>
            </a:r>
            <a:r>
              <a:rPr lang="en-US" sz="2400" dirty="0" smtClean="0"/>
              <a:t>Developer. Books*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169247" y="6327169"/>
            <a:ext cx="6401945" cy="646331"/>
          </a:xfrm>
          <a:prstGeom prst="rect">
            <a:avLst/>
          </a:prstGeom>
        </p:spPr>
        <p:txBody>
          <a:bodyPr wrap="none">
            <a:spAutoFit/>
          </a:bodyPr>
          <a:lstStyle/>
          <a:p>
            <a:pPr marL="285750" indent="-285750" algn="ctr">
              <a:buFont typeface="Arial" panose="020B0604020202020204" pitchFamily="34" charset="0"/>
              <a:buChar char="•"/>
            </a:pPr>
            <a:r>
              <a:rPr lang="en-US" dirty="0" smtClean="0"/>
              <a:t>- </a:t>
            </a:r>
            <a:r>
              <a:rPr lang="en-US" dirty="0">
                <a:hlinkClick r:id="rId2"/>
              </a:rPr>
              <a:t>https://</a:t>
            </a:r>
            <a:r>
              <a:rPr lang="en-US" dirty="0" smtClean="0">
                <a:hlinkClick r:id="rId2"/>
              </a:rPr>
              <a:t>www.amazon.com/s?k=SAP+FIORI&amp;ref=nb_sb_noss_2</a:t>
            </a:r>
            <a:endParaRPr lang="en-US" dirty="0" smtClean="0"/>
          </a:p>
          <a:p>
            <a:pPr marL="285750" indent="-285750" algn="ctr">
              <a:buFont typeface="Arial" panose="020B0604020202020204" pitchFamily="34" charset="0"/>
              <a:buChar char="•"/>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531" y="2188577"/>
            <a:ext cx="8299268" cy="3945867"/>
          </a:xfrm>
          <a:prstGeom prst="rect">
            <a:avLst/>
          </a:prstGeom>
        </p:spPr>
      </p:pic>
    </p:spTree>
    <p:extLst>
      <p:ext uri="{BB962C8B-B14F-4D97-AF65-F5344CB8AC3E}">
        <p14:creationId xmlns:p14="http://schemas.microsoft.com/office/powerpoint/2010/main" val="345505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173067" y="1231507"/>
            <a:ext cx="8508274" cy="646331"/>
          </a:xfrm>
          <a:prstGeom prst="rect">
            <a:avLst/>
          </a:prstGeom>
          <a:noFill/>
        </p:spPr>
        <p:txBody>
          <a:bodyPr wrap="square" rtlCol="0">
            <a:spAutoFit/>
          </a:bodyPr>
          <a:lstStyle/>
          <a:p>
            <a:pPr algn="ctr"/>
            <a:r>
              <a:rPr lang="en-US" sz="3600" dirty="0" smtClean="0"/>
              <a:t>Course Agenda</a:t>
            </a:r>
            <a:endParaRPr lang="en-US" sz="3600" dirty="0"/>
          </a:p>
        </p:txBody>
      </p:sp>
      <p:sp>
        <p:nvSpPr>
          <p:cNvPr id="2" name="Rectangle 1"/>
          <p:cNvSpPr/>
          <p:nvPr/>
        </p:nvSpPr>
        <p:spPr>
          <a:xfrm>
            <a:off x="2415677" y="2242653"/>
            <a:ext cx="7507940" cy="3970318"/>
          </a:xfrm>
          <a:prstGeom prst="rect">
            <a:avLst/>
          </a:prstGeom>
        </p:spPr>
        <p:txBody>
          <a:bodyPr wrap="square">
            <a:spAutoFit/>
          </a:bodyPr>
          <a:lstStyle/>
          <a:p>
            <a:r>
              <a:rPr lang="en-US" dirty="0"/>
              <a:t>1. Target Audience</a:t>
            </a:r>
          </a:p>
          <a:p>
            <a:r>
              <a:rPr lang="en-US" dirty="0"/>
              <a:t>2. Course Requirements</a:t>
            </a:r>
          </a:p>
          <a:p>
            <a:r>
              <a:rPr lang="en-US" dirty="0"/>
              <a:t>3. About SAP HANA</a:t>
            </a:r>
          </a:p>
          <a:p>
            <a:r>
              <a:rPr lang="en-US" dirty="0"/>
              <a:t>4. What benefits you will get after installation of own SAP system?</a:t>
            </a:r>
          </a:p>
          <a:p>
            <a:r>
              <a:rPr lang="en-US" dirty="0"/>
              <a:t>5. Become SAP ABAP </a:t>
            </a:r>
            <a:r>
              <a:rPr lang="en-US" dirty="0" smtClean="0"/>
              <a:t>Developer</a:t>
            </a:r>
          </a:p>
          <a:p>
            <a:r>
              <a:rPr lang="en-US" dirty="0"/>
              <a:t>5.1. ABAP Exams, Books, Courses, Tutorials, and vacancy overview</a:t>
            </a:r>
          </a:p>
          <a:p>
            <a:r>
              <a:rPr lang="en-US" dirty="0"/>
              <a:t>5.2. [VIDEO] Become SAP ABAP Developer. Small demo</a:t>
            </a:r>
          </a:p>
          <a:p>
            <a:r>
              <a:rPr lang="en-US" dirty="0"/>
              <a:t>6. Become SAP BI/BW  Developer </a:t>
            </a:r>
          </a:p>
          <a:p>
            <a:r>
              <a:rPr lang="en-US" dirty="0"/>
              <a:t>6.1. SAP BI/BW Exams, Books, Courses, Tutorials, and vacancy overview</a:t>
            </a:r>
          </a:p>
          <a:p>
            <a:r>
              <a:rPr lang="en-US" dirty="0"/>
              <a:t>6.2. [VIDEO] Become SAP BI/BW Developer. Small </a:t>
            </a:r>
            <a:r>
              <a:rPr lang="en-US" dirty="0" smtClean="0"/>
              <a:t>demo</a:t>
            </a:r>
          </a:p>
          <a:p>
            <a:r>
              <a:rPr lang="en-US" dirty="0"/>
              <a:t>7. Become FIORI / WEB / UI5 Developer </a:t>
            </a:r>
          </a:p>
          <a:p>
            <a:r>
              <a:rPr lang="en-US" dirty="0"/>
              <a:t>7.1. SAP FIORI Exams, Books, Courses, Tutorials, and vacancy overview</a:t>
            </a:r>
          </a:p>
          <a:p>
            <a:r>
              <a:rPr lang="en-US" dirty="0"/>
              <a:t>7.2. [VIDEO] Become SAP FIORI Developer. Small demo</a:t>
            </a:r>
          </a:p>
          <a:p>
            <a:endParaRPr lang="en-US" dirty="0"/>
          </a:p>
        </p:txBody>
      </p:sp>
    </p:spTree>
    <p:extLst>
      <p:ext uri="{BB962C8B-B14F-4D97-AF65-F5344CB8AC3E}">
        <p14:creationId xmlns:p14="http://schemas.microsoft.com/office/powerpoint/2010/main" val="19512105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714102" y="1127235"/>
            <a:ext cx="10802608" cy="830997"/>
          </a:xfrm>
          <a:prstGeom prst="rect">
            <a:avLst/>
          </a:prstGeom>
          <a:noFill/>
        </p:spPr>
        <p:txBody>
          <a:bodyPr wrap="square" rtlCol="0">
            <a:spAutoFit/>
          </a:bodyPr>
          <a:lstStyle/>
          <a:p>
            <a:pPr algn="ctr"/>
            <a:r>
              <a:rPr lang="en-US" sz="2400" dirty="0"/>
              <a:t>Become FIORI </a:t>
            </a:r>
            <a:r>
              <a:rPr lang="en-US" sz="2400" dirty="0" smtClean="0"/>
              <a:t>Developer. Guides, Tutorials*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0" y="6473939"/>
            <a:ext cx="5670335" cy="307777"/>
          </a:xfrm>
          <a:prstGeom prst="rect">
            <a:avLst/>
          </a:prstGeom>
        </p:spPr>
        <p:txBody>
          <a:bodyPr wrap="none">
            <a:spAutoFit/>
          </a:bodyPr>
          <a:lstStyle/>
          <a:p>
            <a:pPr algn="ctr"/>
            <a:r>
              <a:rPr lang="en-US" sz="1400" dirty="0"/>
              <a:t>* - </a:t>
            </a:r>
            <a:r>
              <a:rPr lang="en-US" sz="1400" dirty="0">
                <a:hlinkClick r:id="rId2"/>
              </a:rPr>
              <a:t>https://sapyard.com/configuring-sap-gui-transaction-in-fiori-launchpad/</a:t>
            </a:r>
            <a:endParaRPr lang="en-US" sz="1400" dirty="0"/>
          </a:p>
        </p:txBody>
      </p:sp>
      <p:pic>
        <p:nvPicPr>
          <p:cNvPr id="3" name="Picture 2"/>
          <p:cNvPicPr>
            <a:picLocks noChangeAspect="1"/>
          </p:cNvPicPr>
          <p:nvPr/>
        </p:nvPicPr>
        <p:blipFill>
          <a:blip r:embed="rId3"/>
          <a:stretch>
            <a:fillRect/>
          </a:stretch>
        </p:blipFill>
        <p:spPr>
          <a:xfrm>
            <a:off x="1790293" y="1901268"/>
            <a:ext cx="4732428" cy="4530403"/>
          </a:xfrm>
          <a:prstGeom prst="rect">
            <a:avLst/>
          </a:prstGeom>
        </p:spPr>
      </p:pic>
    </p:spTree>
    <p:extLst>
      <p:ext uri="{BB962C8B-B14F-4D97-AF65-F5344CB8AC3E}">
        <p14:creationId xmlns:p14="http://schemas.microsoft.com/office/powerpoint/2010/main" val="1823588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35275" y="1237369"/>
            <a:ext cx="10310948" cy="1200329"/>
          </a:xfrm>
          <a:prstGeom prst="rect">
            <a:avLst/>
          </a:prstGeom>
          <a:noFill/>
        </p:spPr>
        <p:txBody>
          <a:bodyPr wrap="square" rtlCol="0">
            <a:spAutoFit/>
          </a:bodyPr>
          <a:lstStyle/>
          <a:p>
            <a:pPr algn="ctr"/>
            <a:r>
              <a:rPr lang="en-US" sz="2400" dirty="0"/>
              <a:t>Become FIORI </a:t>
            </a:r>
            <a:r>
              <a:rPr lang="en-US" sz="2400" dirty="0" smtClean="0"/>
              <a:t>Developer. Guides, Tutorials* and </a:t>
            </a:r>
            <a:r>
              <a:rPr lang="en-US" sz="2400" dirty="0"/>
              <a:t>hands-on </a:t>
            </a:r>
            <a:r>
              <a:rPr lang="en-US" sz="2400" dirty="0" smtClean="0"/>
              <a:t>exercises</a:t>
            </a:r>
            <a:r>
              <a:rPr lang="en-US" sz="2400" dirty="0"/>
              <a:t> in your </a:t>
            </a:r>
            <a:r>
              <a:rPr lang="en-US" sz="2400" dirty="0" smtClean="0"/>
              <a:t>own SAP system: </a:t>
            </a:r>
            <a:r>
              <a:rPr lang="en-US" sz="2400" dirty="0"/>
              <a:t>Seven reasons why you should become an SAP Fiori developer</a:t>
            </a:r>
          </a:p>
          <a:p>
            <a:pPr algn="ctr"/>
            <a:endParaRPr lang="en-US" sz="2400" dirty="0"/>
          </a:p>
        </p:txBody>
      </p:sp>
      <p:sp>
        <p:nvSpPr>
          <p:cNvPr id="5" name="Rectangle 4"/>
          <p:cNvSpPr/>
          <p:nvPr/>
        </p:nvSpPr>
        <p:spPr>
          <a:xfrm>
            <a:off x="0" y="6473939"/>
            <a:ext cx="7272632" cy="307777"/>
          </a:xfrm>
          <a:prstGeom prst="rect">
            <a:avLst/>
          </a:prstGeom>
        </p:spPr>
        <p:txBody>
          <a:bodyPr wrap="none">
            <a:spAutoFit/>
          </a:bodyPr>
          <a:lstStyle/>
          <a:p>
            <a:pPr algn="ctr"/>
            <a:r>
              <a:rPr lang="en-US" sz="1400" dirty="0"/>
              <a:t>* - </a:t>
            </a:r>
            <a:r>
              <a:rPr lang="en-US" sz="1400" dirty="0">
                <a:hlinkClick r:id="rId2"/>
              </a:rPr>
              <a:t>https://blogs.sap.com/2017/09/06/seven-reasons-why-you-should-become-a-fiori-developer/</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277" y="2309105"/>
            <a:ext cx="6888213" cy="4164834"/>
          </a:xfrm>
          <a:prstGeom prst="rect">
            <a:avLst/>
          </a:prstGeom>
        </p:spPr>
      </p:pic>
    </p:spTree>
    <p:extLst>
      <p:ext uri="{BB962C8B-B14F-4D97-AF65-F5344CB8AC3E}">
        <p14:creationId xmlns:p14="http://schemas.microsoft.com/office/powerpoint/2010/main" val="27201766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575821" y="1358538"/>
            <a:ext cx="10310948" cy="1200329"/>
          </a:xfrm>
          <a:prstGeom prst="rect">
            <a:avLst/>
          </a:prstGeom>
          <a:noFill/>
        </p:spPr>
        <p:txBody>
          <a:bodyPr wrap="square" rtlCol="0">
            <a:spAutoFit/>
          </a:bodyPr>
          <a:lstStyle/>
          <a:p>
            <a:pPr algn="ctr"/>
            <a:r>
              <a:rPr lang="en-US" sz="2400" dirty="0"/>
              <a:t>Become FIORI </a:t>
            </a:r>
            <a:r>
              <a:rPr lang="en-US" sz="2400" dirty="0" smtClean="0"/>
              <a:t>Developer. To </a:t>
            </a:r>
            <a:r>
              <a:rPr lang="en-US" sz="2400" dirty="0"/>
              <a:t>make your SAP Fiori Application Developer Certification </a:t>
            </a:r>
            <a:r>
              <a:rPr lang="en-US" sz="2400" dirty="0" smtClean="0"/>
              <a:t>Exam* </a:t>
            </a:r>
            <a:r>
              <a:rPr lang="en-US" sz="2400" dirty="0"/>
              <a:t>(C_FIORDEV_20) preparation easy with hands-on exercises in your own SAP </a:t>
            </a:r>
            <a:r>
              <a:rPr lang="en-US" sz="2400" dirty="0" smtClean="0"/>
              <a:t>system with Fiori</a:t>
            </a:r>
            <a:endParaRPr lang="en-US" sz="2400" dirty="0"/>
          </a:p>
        </p:txBody>
      </p:sp>
      <p:sp>
        <p:nvSpPr>
          <p:cNvPr id="5" name="Rectangle 4"/>
          <p:cNvSpPr/>
          <p:nvPr/>
        </p:nvSpPr>
        <p:spPr>
          <a:xfrm>
            <a:off x="0" y="6258786"/>
            <a:ext cx="8149602" cy="276999"/>
          </a:xfrm>
          <a:prstGeom prst="rect">
            <a:avLst/>
          </a:prstGeom>
        </p:spPr>
        <p:txBody>
          <a:bodyPr wrap="none">
            <a:spAutoFit/>
          </a:bodyPr>
          <a:lstStyle/>
          <a:p>
            <a:pPr algn="ctr"/>
            <a:r>
              <a:rPr lang="en-US" sz="1200" dirty="0"/>
              <a:t>* - </a:t>
            </a:r>
            <a:r>
              <a:rPr lang="en-US" sz="1200" dirty="0">
                <a:hlinkClick r:id="rId2"/>
              </a:rPr>
              <a:t>https://training.sap.com/certification/c_fiordev_20-sap-certified-development-associate---sap-fiori-application-developer-g/</a:t>
            </a:r>
            <a:endParaRPr lang="en-US" sz="1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864" y="2558867"/>
            <a:ext cx="9806906" cy="3224355"/>
          </a:xfrm>
          <a:prstGeom prst="rect">
            <a:avLst/>
          </a:prstGeom>
        </p:spPr>
      </p:pic>
    </p:spTree>
    <p:extLst>
      <p:ext uri="{BB962C8B-B14F-4D97-AF65-F5344CB8AC3E}">
        <p14:creationId xmlns:p14="http://schemas.microsoft.com/office/powerpoint/2010/main" val="14713555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575821" y="1358538"/>
            <a:ext cx="10310948" cy="1569660"/>
          </a:xfrm>
          <a:prstGeom prst="rect">
            <a:avLst/>
          </a:prstGeom>
          <a:noFill/>
        </p:spPr>
        <p:txBody>
          <a:bodyPr wrap="square" rtlCol="0">
            <a:spAutoFit/>
          </a:bodyPr>
          <a:lstStyle/>
          <a:p>
            <a:pPr algn="ctr"/>
            <a:r>
              <a:rPr lang="en-US" sz="2400" dirty="0"/>
              <a:t>Become FIORI </a:t>
            </a:r>
            <a:r>
              <a:rPr lang="en-US" sz="2400" dirty="0" smtClean="0"/>
              <a:t>Developer. To </a:t>
            </a:r>
            <a:r>
              <a:rPr lang="en-US" sz="2400" dirty="0"/>
              <a:t>make your  SAP </a:t>
            </a:r>
            <a:r>
              <a:rPr lang="en-US" sz="2400" dirty="0" smtClean="0"/>
              <a:t>Fiori System </a:t>
            </a:r>
            <a:r>
              <a:rPr lang="en-US" sz="2400" dirty="0"/>
              <a:t>Administration Certification Exam (C_FIORADM_21) preparation easy with hands-on exercises in your own SAP </a:t>
            </a:r>
            <a:r>
              <a:rPr lang="en-US" sz="2400" dirty="0" smtClean="0"/>
              <a:t>system </a:t>
            </a:r>
            <a:r>
              <a:rPr lang="en-US" sz="2400" dirty="0"/>
              <a:t>with Fiori</a:t>
            </a:r>
          </a:p>
          <a:p>
            <a:pPr algn="ctr"/>
            <a:endParaRPr lang="en-US" sz="2400" dirty="0"/>
          </a:p>
        </p:txBody>
      </p:sp>
      <p:sp>
        <p:nvSpPr>
          <p:cNvPr id="5" name="Rectangle 4"/>
          <p:cNvSpPr/>
          <p:nvPr/>
        </p:nvSpPr>
        <p:spPr>
          <a:xfrm>
            <a:off x="29238" y="6258786"/>
            <a:ext cx="8091125" cy="461665"/>
          </a:xfrm>
          <a:prstGeom prst="rect">
            <a:avLst/>
          </a:prstGeom>
        </p:spPr>
        <p:txBody>
          <a:bodyPr wrap="none">
            <a:spAutoFit/>
          </a:bodyPr>
          <a:lstStyle/>
          <a:p>
            <a:pPr algn="ctr"/>
            <a:r>
              <a:rPr lang="en-US" sz="1200" dirty="0" smtClean="0"/>
              <a:t>* - </a:t>
            </a:r>
            <a:r>
              <a:rPr lang="en-US" sz="1200" dirty="0">
                <a:hlinkClick r:id="rId2"/>
              </a:rPr>
              <a:t>https://training.sap.com/certification/c_fioradm_21-sap-certified-technology-associate---sap-fiori-system-administration-g</a:t>
            </a:r>
            <a:r>
              <a:rPr lang="en-US" sz="1200" dirty="0" smtClean="0">
                <a:hlinkClick r:id="rId2"/>
              </a:rPr>
              <a:t>/</a:t>
            </a:r>
            <a:endParaRPr lang="en-US" sz="1200" dirty="0" smtClean="0"/>
          </a:p>
          <a:p>
            <a:pPr algn="ctr"/>
            <a:endParaRPr lang="en-US" sz="1200" dirty="0"/>
          </a:p>
        </p:txBody>
      </p:sp>
      <p:pic>
        <p:nvPicPr>
          <p:cNvPr id="3" name="Picture 2"/>
          <p:cNvPicPr>
            <a:picLocks noChangeAspect="1"/>
          </p:cNvPicPr>
          <p:nvPr/>
        </p:nvPicPr>
        <p:blipFill>
          <a:blip r:embed="rId3"/>
          <a:stretch>
            <a:fillRect/>
          </a:stretch>
        </p:blipFill>
        <p:spPr>
          <a:xfrm>
            <a:off x="642552" y="2480969"/>
            <a:ext cx="10418389" cy="3258452"/>
          </a:xfrm>
          <a:prstGeom prst="rect">
            <a:avLst/>
          </a:prstGeom>
        </p:spPr>
      </p:pic>
    </p:spTree>
    <p:extLst>
      <p:ext uri="{BB962C8B-B14F-4D97-AF65-F5344CB8AC3E}">
        <p14:creationId xmlns:p14="http://schemas.microsoft.com/office/powerpoint/2010/main" val="13929787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82572" y="1095703"/>
            <a:ext cx="10455766" cy="830997"/>
          </a:xfrm>
          <a:prstGeom prst="rect">
            <a:avLst/>
          </a:prstGeom>
          <a:noFill/>
        </p:spPr>
        <p:txBody>
          <a:bodyPr wrap="square" rtlCol="0">
            <a:spAutoFit/>
          </a:bodyPr>
          <a:lstStyle/>
          <a:p>
            <a:pPr algn="ctr"/>
            <a:r>
              <a:rPr lang="en-US" sz="2400" dirty="0"/>
              <a:t>Become FIORI </a:t>
            </a:r>
            <a:r>
              <a:rPr lang="en-US" sz="2400" dirty="0" smtClean="0"/>
              <a:t>Developer. </a:t>
            </a:r>
            <a:r>
              <a:rPr lang="en-US" sz="2400" dirty="0" err="1" smtClean="0"/>
              <a:t>Udemy</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395788" y="6471085"/>
            <a:ext cx="5312416" cy="307777"/>
          </a:xfrm>
          <a:prstGeom prst="rect">
            <a:avLst/>
          </a:prstGeom>
        </p:spPr>
        <p:txBody>
          <a:bodyPr wrap="none">
            <a:spAutoFit/>
          </a:bodyPr>
          <a:lstStyle/>
          <a:p>
            <a:pPr algn="ctr"/>
            <a:r>
              <a:rPr lang="en-US" sz="1400" dirty="0"/>
              <a:t>* - </a:t>
            </a:r>
            <a:r>
              <a:rPr lang="en-US" sz="1400" dirty="0">
                <a:hlinkClick r:id="rId2"/>
              </a:rPr>
              <a:t>https://www.udemy.com/courses/search/?src=ukw&amp;q=sap%20fiori</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13" y="1872454"/>
            <a:ext cx="6216869" cy="4528346"/>
          </a:xfrm>
          <a:prstGeom prst="rect">
            <a:avLst/>
          </a:prstGeom>
        </p:spPr>
      </p:pic>
    </p:spTree>
    <p:extLst>
      <p:ext uri="{BB962C8B-B14F-4D97-AF65-F5344CB8AC3E}">
        <p14:creationId xmlns:p14="http://schemas.microsoft.com/office/powerpoint/2010/main" val="8898702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82572" y="1095703"/>
            <a:ext cx="10455766" cy="830997"/>
          </a:xfrm>
          <a:prstGeom prst="rect">
            <a:avLst/>
          </a:prstGeom>
          <a:noFill/>
        </p:spPr>
        <p:txBody>
          <a:bodyPr wrap="square" rtlCol="0">
            <a:spAutoFit/>
          </a:bodyPr>
          <a:lstStyle/>
          <a:p>
            <a:pPr algn="ctr"/>
            <a:r>
              <a:rPr lang="en-US" sz="2400" dirty="0"/>
              <a:t>Become FIORI </a:t>
            </a:r>
            <a:r>
              <a:rPr lang="en-US" sz="2400" dirty="0" smtClean="0"/>
              <a:t>Developer. </a:t>
            </a:r>
            <a:r>
              <a:rPr lang="en-US" sz="2400" dirty="0" err="1" smtClean="0"/>
              <a:t>openSAP</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540382" y="6486850"/>
            <a:ext cx="3278590" cy="523220"/>
          </a:xfrm>
          <a:prstGeom prst="rect">
            <a:avLst/>
          </a:prstGeom>
        </p:spPr>
        <p:txBody>
          <a:bodyPr wrap="none">
            <a:spAutoFit/>
          </a:bodyPr>
          <a:lstStyle/>
          <a:p>
            <a:pPr marL="285750" indent="-285750" algn="ctr">
              <a:buFont typeface="Arial" panose="020B0604020202020204" pitchFamily="34" charset="0"/>
              <a:buChar char="•"/>
            </a:pPr>
            <a:r>
              <a:rPr lang="en-US" sz="1400" dirty="0" smtClean="0"/>
              <a:t>- </a:t>
            </a:r>
            <a:r>
              <a:rPr lang="en-US" sz="1400" dirty="0">
                <a:hlinkClick r:id="rId2"/>
              </a:rPr>
              <a:t>https://open.sap.com/courses/hsha1</a:t>
            </a:r>
            <a:endParaRPr lang="en-US" sz="1400" dirty="0" smtClean="0"/>
          </a:p>
          <a:p>
            <a:pPr marL="285750" indent="-285750" algn="ctr">
              <a:buFont typeface="Arial" panose="020B0604020202020204" pitchFamily="34" charset="0"/>
              <a:buChar char="•"/>
            </a:pP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27" y="1926700"/>
            <a:ext cx="8911829" cy="4390386"/>
          </a:xfrm>
          <a:prstGeom prst="rect">
            <a:avLst/>
          </a:prstGeom>
        </p:spPr>
      </p:pic>
    </p:spTree>
    <p:extLst>
      <p:ext uri="{BB962C8B-B14F-4D97-AF65-F5344CB8AC3E}">
        <p14:creationId xmlns:p14="http://schemas.microsoft.com/office/powerpoint/2010/main" val="640628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99633" y="1221912"/>
            <a:ext cx="10310948" cy="461665"/>
          </a:xfrm>
          <a:prstGeom prst="rect">
            <a:avLst/>
          </a:prstGeom>
          <a:noFill/>
        </p:spPr>
        <p:txBody>
          <a:bodyPr wrap="square" rtlCol="0">
            <a:spAutoFit/>
          </a:bodyPr>
          <a:lstStyle/>
          <a:p>
            <a:pPr algn="ctr"/>
            <a:r>
              <a:rPr lang="en-US" sz="2400" dirty="0"/>
              <a:t>Become FIORI </a:t>
            </a:r>
            <a:r>
              <a:rPr lang="en-US" sz="2400" dirty="0" smtClean="0"/>
              <a:t>Developer. Prepare for the Job-interview* in your own SAP system</a:t>
            </a:r>
            <a:endParaRPr lang="en-US" sz="2400" dirty="0"/>
          </a:p>
        </p:txBody>
      </p:sp>
      <p:sp>
        <p:nvSpPr>
          <p:cNvPr id="5" name="Rectangle 4"/>
          <p:cNvSpPr/>
          <p:nvPr/>
        </p:nvSpPr>
        <p:spPr>
          <a:xfrm>
            <a:off x="867255" y="6471085"/>
            <a:ext cx="6062557" cy="307777"/>
          </a:xfrm>
          <a:prstGeom prst="rect">
            <a:avLst/>
          </a:prstGeom>
        </p:spPr>
        <p:txBody>
          <a:bodyPr wrap="none">
            <a:spAutoFit/>
          </a:bodyPr>
          <a:lstStyle/>
          <a:p>
            <a:pPr algn="ctr"/>
            <a:r>
              <a:rPr lang="en-US" sz="1400" dirty="0"/>
              <a:t>* - </a:t>
            </a:r>
            <a:r>
              <a:rPr lang="en-US" sz="1400" dirty="0">
                <a:hlinkClick r:id="rId2"/>
              </a:rPr>
              <a:t>https://www.tutorialspoint.com/sap_fiori/sap_fiori_interview_questions.htm</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15" y="1750534"/>
            <a:ext cx="7270865" cy="4586638"/>
          </a:xfrm>
          <a:prstGeom prst="rect">
            <a:avLst/>
          </a:prstGeom>
        </p:spPr>
      </p:pic>
    </p:spTree>
    <p:extLst>
      <p:ext uri="{BB962C8B-B14F-4D97-AF65-F5344CB8AC3E}">
        <p14:creationId xmlns:p14="http://schemas.microsoft.com/office/powerpoint/2010/main" val="2113344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94571" y="1122582"/>
            <a:ext cx="8508274" cy="646331"/>
          </a:xfrm>
          <a:prstGeom prst="rect">
            <a:avLst/>
          </a:prstGeom>
          <a:noFill/>
        </p:spPr>
        <p:txBody>
          <a:bodyPr wrap="square" rtlCol="0">
            <a:spAutoFit/>
          </a:bodyPr>
          <a:lstStyle/>
          <a:p>
            <a:pPr algn="ctr"/>
            <a:r>
              <a:rPr lang="en-US" sz="3600" dirty="0"/>
              <a:t>Become FIORI Developer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1" y="1768913"/>
            <a:ext cx="8184397" cy="40703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21" y="5938669"/>
            <a:ext cx="3047113" cy="807539"/>
          </a:xfrm>
          <a:prstGeom prst="rect">
            <a:avLst/>
          </a:prstGeom>
        </p:spPr>
      </p:pic>
    </p:spTree>
    <p:extLst>
      <p:ext uri="{BB962C8B-B14F-4D97-AF65-F5344CB8AC3E}">
        <p14:creationId xmlns:p14="http://schemas.microsoft.com/office/powerpoint/2010/main" val="3621949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94571" y="1122582"/>
            <a:ext cx="8508274" cy="1200329"/>
          </a:xfrm>
          <a:prstGeom prst="rect">
            <a:avLst/>
          </a:prstGeom>
          <a:noFill/>
        </p:spPr>
        <p:txBody>
          <a:bodyPr wrap="square" rtlCol="0">
            <a:spAutoFit/>
          </a:bodyPr>
          <a:lstStyle/>
          <a:p>
            <a:pPr algn="ctr"/>
            <a:r>
              <a:rPr lang="en-US" sz="3600" dirty="0"/>
              <a:t>Become FIORI Developer. </a:t>
            </a:r>
            <a:endParaRPr lang="en-US" sz="3600" dirty="0" smtClean="0"/>
          </a:p>
          <a:p>
            <a:pPr algn="ctr"/>
            <a:r>
              <a:rPr lang="en-US" sz="3600" dirty="0" smtClean="0"/>
              <a:t>Key </a:t>
            </a:r>
            <a:r>
              <a:rPr lang="en-US" sz="3600" dirty="0"/>
              <a:t>transactions from </a:t>
            </a:r>
            <a:r>
              <a:rPr lang="en-US" sz="3600" dirty="0" smtClean="0"/>
              <a:t>video.</a:t>
            </a:r>
            <a:endParaRPr lang="en-US" sz="3600" dirty="0"/>
          </a:p>
        </p:txBody>
      </p:sp>
      <p:sp>
        <p:nvSpPr>
          <p:cNvPr id="6" name="Rectangle 5"/>
          <p:cNvSpPr/>
          <p:nvPr/>
        </p:nvSpPr>
        <p:spPr>
          <a:xfrm>
            <a:off x="2396359" y="2519655"/>
            <a:ext cx="6747641" cy="923330"/>
          </a:xfrm>
          <a:prstGeom prst="rect">
            <a:avLst/>
          </a:prstGeom>
        </p:spPr>
        <p:txBody>
          <a:bodyPr wrap="square">
            <a:spAutoFit/>
          </a:bodyPr>
          <a:lstStyle/>
          <a:p>
            <a:r>
              <a:rPr lang="en-US" dirty="0"/>
              <a:t>SICF - HTTP Service Hierarchy Maintenance</a:t>
            </a:r>
          </a:p>
          <a:p>
            <a:r>
              <a:rPr lang="en-US" dirty="0"/>
              <a:t>/UI2/FLP - SAP Fiori Launchpad</a:t>
            </a:r>
          </a:p>
          <a:p>
            <a:pPr algn="ctr"/>
            <a:endParaRPr lang="en-US" dirty="0"/>
          </a:p>
        </p:txBody>
      </p:sp>
    </p:spTree>
    <p:extLst>
      <p:ext uri="{BB962C8B-B14F-4D97-AF65-F5344CB8AC3E}">
        <p14:creationId xmlns:p14="http://schemas.microsoft.com/office/powerpoint/2010/main" val="3146510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73507" y="1178935"/>
            <a:ext cx="10292893" cy="707886"/>
          </a:xfrm>
          <a:prstGeom prst="rect">
            <a:avLst/>
          </a:prstGeom>
          <a:noFill/>
        </p:spPr>
        <p:txBody>
          <a:bodyPr wrap="square" rtlCol="0">
            <a:spAutoFit/>
          </a:bodyPr>
          <a:lstStyle/>
          <a:p>
            <a:pPr algn="ctr"/>
            <a:r>
              <a:rPr lang="en-US" sz="2000" dirty="0" smtClean="0"/>
              <a:t>Key benefits: It is your own SAP system and you have a full (SAP_ALL) rights and preconfigured UI-services</a:t>
            </a:r>
            <a:endParaRPr lang="en-US" sz="2000" dirty="0"/>
          </a:p>
        </p:txBody>
      </p:sp>
      <p:sp>
        <p:nvSpPr>
          <p:cNvPr id="6" name="TextBox 5"/>
          <p:cNvSpPr txBox="1"/>
          <p:nvPr/>
        </p:nvSpPr>
        <p:spPr>
          <a:xfrm>
            <a:off x="454682" y="5106015"/>
            <a:ext cx="10310948" cy="830997"/>
          </a:xfrm>
          <a:prstGeom prst="rect">
            <a:avLst/>
          </a:prstGeom>
          <a:noFill/>
        </p:spPr>
        <p:txBody>
          <a:bodyPr wrap="square" rtlCol="0">
            <a:spAutoFit/>
          </a:bodyPr>
          <a:lstStyle/>
          <a:p>
            <a:pPr algn="ctr"/>
            <a:r>
              <a:rPr lang="en-US" sz="2400" dirty="0" smtClean="0"/>
              <a:t>Look at more FIORI examples after SAP system installation in </a:t>
            </a:r>
            <a:r>
              <a:rPr lang="en-US" sz="2400" dirty="0" err="1" smtClean="0"/>
              <a:t>Yandex</a:t>
            </a:r>
            <a:r>
              <a:rPr lang="en-US" sz="2400" dirty="0" smtClean="0"/>
              <a:t> </a:t>
            </a:r>
            <a:r>
              <a:rPr lang="en-US" sz="2400" dirty="0"/>
              <a:t>C</a:t>
            </a:r>
            <a:r>
              <a:rPr lang="en-US" sz="2400" dirty="0" smtClean="0"/>
              <a:t>loud. See you there!</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36" y="1828169"/>
            <a:ext cx="7251987" cy="3277846"/>
          </a:xfrm>
          <a:prstGeom prst="rect">
            <a:avLst/>
          </a:prstGeom>
        </p:spPr>
      </p:pic>
    </p:spTree>
    <p:extLst>
      <p:ext uri="{BB962C8B-B14F-4D97-AF65-F5344CB8AC3E}">
        <p14:creationId xmlns:p14="http://schemas.microsoft.com/office/powerpoint/2010/main" val="21228249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15343" y="1231507"/>
            <a:ext cx="8508274" cy="646331"/>
          </a:xfrm>
          <a:prstGeom prst="rect">
            <a:avLst/>
          </a:prstGeom>
          <a:noFill/>
        </p:spPr>
        <p:txBody>
          <a:bodyPr wrap="square" rtlCol="0">
            <a:spAutoFit/>
          </a:bodyPr>
          <a:lstStyle/>
          <a:p>
            <a:pPr algn="ctr"/>
            <a:r>
              <a:rPr lang="en-US" sz="3600" dirty="0" smtClean="0"/>
              <a:t>Course Agenda</a:t>
            </a:r>
            <a:endParaRPr lang="en-US" sz="3600" dirty="0"/>
          </a:p>
        </p:txBody>
      </p:sp>
      <p:sp>
        <p:nvSpPr>
          <p:cNvPr id="2" name="Rectangle 1"/>
          <p:cNvSpPr/>
          <p:nvPr/>
        </p:nvSpPr>
        <p:spPr>
          <a:xfrm>
            <a:off x="2380593" y="2033752"/>
            <a:ext cx="6826469" cy="4247317"/>
          </a:xfrm>
          <a:prstGeom prst="rect">
            <a:avLst/>
          </a:prstGeom>
        </p:spPr>
        <p:txBody>
          <a:bodyPr wrap="square">
            <a:spAutoFit/>
          </a:bodyPr>
          <a:lstStyle/>
          <a:p>
            <a:r>
              <a:rPr lang="en-US" dirty="0"/>
              <a:t>8. Become SAP BASIS Administrator</a:t>
            </a:r>
          </a:p>
          <a:p>
            <a:r>
              <a:rPr lang="en-US" dirty="0"/>
              <a:t>8.1. SAP BASIS Exams, Books, Courses, Tutorials, and vacancy overview</a:t>
            </a:r>
          </a:p>
          <a:p>
            <a:r>
              <a:rPr lang="en-US" dirty="0"/>
              <a:t>8.2. [VIDEO] Become SAP BASIS Administrator. Small demo</a:t>
            </a:r>
          </a:p>
          <a:p>
            <a:r>
              <a:rPr lang="en-US" dirty="0"/>
              <a:t>9. Tools overview</a:t>
            </a:r>
          </a:p>
          <a:p>
            <a:r>
              <a:rPr lang="en-US" dirty="0"/>
              <a:t>9.1. [VIDEO] Tools overview</a:t>
            </a:r>
          </a:p>
          <a:p>
            <a:r>
              <a:rPr lang="en-US" dirty="0"/>
              <a:t>10.Where you can install your own SAP system?</a:t>
            </a:r>
          </a:p>
          <a:p>
            <a:r>
              <a:rPr lang="en-US" dirty="0"/>
              <a:t>11. Amazon AWS</a:t>
            </a:r>
          </a:p>
          <a:p>
            <a:r>
              <a:rPr lang="en-US" dirty="0"/>
              <a:t>11.1. [VIDEO] Amazon AWS. Small demo</a:t>
            </a:r>
          </a:p>
          <a:p>
            <a:r>
              <a:rPr lang="en-US" dirty="0"/>
              <a:t>11.2. [VIDEO] Installation process in Amazon AWS</a:t>
            </a:r>
          </a:p>
          <a:p>
            <a:r>
              <a:rPr lang="en-US" dirty="0"/>
              <a:t>11.2. [VIDEO] Become SAP ABAP Developer. Extended example in </a:t>
            </a:r>
            <a:r>
              <a:rPr lang="en-US" dirty="0" smtClean="0"/>
              <a:t>Amazon AWS</a:t>
            </a:r>
          </a:p>
          <a:p>
            <a:r>
              <a:rPr lang="en-US" dirty="0"/>
              <a:t>12. Google Cloud Platform</a:t>
            </a:r>
          </a:p>
          <a:p>
            <a:r>
              <a:rPr lang="en-US" dirty="0"/>
              <a:t>12.1. [VIDEO] Google Cloud Platform. Small demo</a:t>
            </a:r>
          </a:p>
          <a:p>
            <a:r>
              <a:rPr lang="en-US" dirty="0"/>
              <a:t>12.2. [VIDEO] Installation process in Google Cloud Platform</a:t>
            </a:r>
          </a:p>
          <a:p>
            <a:r>
              <a:rPr lang="en-US" dirty="0"/>
              <a:t>12.2. [VIDEO] Become SAP ABAP Developer. Extended example in GCP</a:t>
            </a:r>
          </a:p>
        </p:txBody>
      </p:sp>
    </p:spTree>
    <p:extLst>
      <p:ext uri="{BB962C8B-B14F-4D97-AF65-F5344CB8AC3E}">
        <p14:creationId xmlns:p14="http://schemas.microsoft.com/office/powerpoint/2010/main" val="28784089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54757" y="1436460"/>
            <a:ext cx="8508274" cy="646331"/>
          </a:xfrm>
          <a:prstGeom prst="rect">
            <a:avLst/>
          </a:prstGeom>
          <a:noFill/>
        </p:spPr>
        <p:txBody>
          <a:bodyPr wrap="square" rtlCol="0">
            <a:spAutoFit/>
          </a:bodyPr>
          <a:lstStyle/>
          <a:p>
            <a:pPr algn="ctr"/>
            <a:r>
              <a:rPr lang="en-US" sz="3600" dirty="0" smtClean="0"/>
              <a:t>Become SAP BASIS Administrator</a:t>
            </a:r>
            <a:endParaRPr lang="en-US" sz="36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8461" y="2395088"/>
            <a:ext cx="4244067" cy="3671455"/>
          </a:xfrm>
          <a:prstGeom prst="rect">
            <a:avLst/>
          </a:prstGeom>
        </p:spPr>
      </p:pic>
    </p:spTree>
    <p:extLst>
      <p:ext uri="{BB962C8B-B14F-4D97-AF65-F5344CB8AC3E}">
        <p14:creationId xmlns:p14="http://schemas.microsoft.com/office/powerpoint/2010/main" val="13255263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325189" y="1357580"/>
            <a:ext cx="6984274" cy="1200329"/>
          </a:xfrm>
          <a:prstGeom prst="rect">
            <a:avLst/>
          </a:prstGeom>
          <a:noFill/>
        </p:spPr>
        <p:txBody>
          <a:bodyPr wrap="square" rtlCol="0">
            <a:spAutoFit/>
          </a:bodyPr>
          <a:lstStyle/>
          <a:p>
            <a:pPr algn="ctr"/>
            <a:r>
              <a:rPr lang="en-US" sz="2400" dirty="0"/>
              <a:t>Become SAP BASIS </a:t>
            </a:r>
            <a:r>
              <a:rPr lang="en-US" sz="2400" dirty="0" smtClean="0"/>
              <a:t>Administrator.</a:t>
            </a:r>
            <a:endParaRPr lang="en-US" sz="2400" dirty="0"/>
          </a:p>
          <a:p>
            <a:pPr algn="ctr"/>
            <a:r>
              <a:rPr lang="en-US" sz="2400" dirty="0" smtClean="0"/>
              <a:t>Books*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319085" y="6327169"/>
            <a:ext cx="6102248" cy="646331"/>
          </a:xfrm>
          <a:prstGeom prst="rect">
            <a:avLst/>
          </a:prstGeom>
        </p:spPr>
        <p:txBody>
          <a:bodyPr wrap="none">
            <a:spAutoFit/>
          </a:bodyPr>
          <a:lstStyle/>
          <a:p>
            <a:pPr marL="285750" indent="-285750" algn="ctr">
              <a:buFont typeface="Arial" panose="020B0604020202020204" pitchFamily="34" charset="0"/>
              <a:buChar char="•"/>
            </a:pPr>
            <a:r>
              <a:rPr lang="en-US" dirty="0" smtClean="0"/>
              <a:t>- </a:t>
            </a:r>
            <a:r>
              <a:rPr lang="en-US" dirty="0">
                <a:hlinkClick r:id="rId2"/>
              </a:rPr>
              <a:t>https://</a:t>
            </a:r>
            <a:r>
              <a:rPr lang="en-US" dirty="0" smtClean="0">
                <a:hlinkClick r:id="rId2"/>
              </a:rPr>
              <a:t>www.amazon.com/s?k=sap+basis&amp;ref=nb_sb_noss</a:t>
            </a:r>
            <a:endParaRPr lang="en-US" dirty="0" smtClean="0"/>
          </a:p>
          <a:p>
            <a:pPr marL="285750" indent="-285750" algn="ctr">
              <a:buFont typeface="Arial" panose="020B0604020202020204" pitchFamily="34"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69" y="2188577"/>
            <a:ext cx="8934994" cy="3699049"/>
          </a:xfrm>
          <a:prstGeom prst="rect">
            <a:avLst/>
          </a:prstGeom>
        </p:spPr>
      </p:pic>
    </p:spTree>
    <p:extLst>
      <p:ext uri="{BB962C8B-B14F-4D97-AF65-F5344CB8AC3E}">
        <p14:creationId xmlns:p14="http://schemas.microsoft.com/office/powerpoint/2010/main" val="2380101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714103" y="1135117"/>
            <a:ext cx="10479414" cy="830997"/>
          </a:xfrm>
          <a:prstGeom prst="rect">
            <a:avLst/>
          </a:prstGeom>
          <a:noFill/>
        </p:spPr>
        <p:txBody>
          <a:bodyPr wrap="square" rtlCol="0">
            <a:spAutoFit/>
          </a:bodyPr>
          <a:lstStyle/>
          <a:p>
            <a:pPr algn="ctr"/>
            <a:r>
              <a:rPr lang="en-US" sz="2400" dirty="0"/>
              <a:t>Become SAP BASIS Administrator.</a:t>
            </a:r>
          </a:p>
          <a:p>
            <a:pPr algn="ctr"/>
            <a:r>
              <a:rPr lang="en-US" sz="2400" dirty="0" smtClean="0"/>
              <a:t>Guides, Tutorials*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499207" y="6473939"/>
            <a:ext cx="4671920" cy="307777"/>
          </a:xfrm>
          <a:prstGeom prst="rect">
            <a:avLst/>
          </a:prstGeom>
        </p:spPr>
        <p:txBody>
          <a:bodyPr wrap="none">
            <a:spAutoFit/>
          </a:bodyPr>
          <a:lstStyle/>
          <a:p>
            <a:pPr algn="ctr"/>
            <a:r>
              <a:rPr lang="en-US" sz="1400" dirty="0"/>
              <a:t>* - </a:t>
            </a:r>
            <a:r>
              <a:rPr lang="en-US" sz="1400" dirty="0">
                <a:hlinkClick r:id="rId2"/>
              </a:rPr>
              <a:t>https://www.guru99.com/sap-basis-training-tutorials.html</a:t>
            </a:r>
            <a:endParaRPr lang="en-US"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619" y="1936131"/>
            <a:ext cx="6343671" cy="4467800"/>
          </a:xfrm>
          <a:prstGeom prst="rect">
            <a:avLst/>
          </a:prstGeom>
        </p:spPr>
      </p:pic>
    </p:spTree>
    <p:extLst>
      <p:ext uri="{BB962C8B-B14F-4D97-AF65-F5344CB8AC3E}">
        <p14:creationId xmlns:p14="http://schemas.microsoft.com/office/powerpoint/2010/main" val="3325233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512759" y="1177769"/>
            <a:ext cx="10310948" cy="1569660"/>
          </a:xfrm>
          <a:prstGeom prst="rect">
            <a:avLst/>
          </a:prstGeom>
          <a:noFill/>
        </p:spPr>
        <p:txBody>
          <a:bodyPr wrap="square" rtlCol="0">
            <a:spAutoFit/>
          </a:bodyPr>
          <a:lstStyle/>
          <a:p>
            <a:pPr algn="ctr"/>
            <a:r>
              <a:rPr lang="en-US" sz="2400" dirty="0"/>
              <a:t>Become SAP BASIS Administrator.</a:t>
            </a:r>
          </a:p>
          <a:p>
            <a:pPr algn="ctr"/>
            <a:r>
              <a:rPr lang="en-US" sz="2400" dirty="0" smtClean="0"/>
              <a:t>To </a:t>
            </a:r>
            <a:r>
              <a:rPr lang="en-US" sz="2400" dirty="0"/>
              <a:t>make your </a:t>
            </a:r>
            <a:r>
              <a:rPr lang="en-US" sz="2400" dirty="0" smtClean="0"/>
              <a:t>SAP </a:t>
            </a:r>
            <a:r>
              <a:rPr lang="en-US" sz="2400" dirty="0"/>
              <a:t>System Administration Certification Exam (</a:t>
            </a:r>
            <a:r>
              <a:rPr lang="en-US" sz="2400" dirty="0" smtClean="0"/>
              <a:t>C_TADM*) </a:t>
            </a:r>
            <a:r>
              <a:rPr lang="en-US" sz="2400" dirty="0"/>
              <a:t>preparation easy with hands-on exercises in your own SAP </a:t>
            </a:r>
            <a:r>
              <a:rPr lang="en-US" sz="2400" dirty="0" smtClean="0"/>
              <a:t>system</a:t>
            </a:r>
            <a:endParaRPr lang="en-US" sz="2400" dirty="0"/>
          </a:p>
          <a:p>
            <a:pPr algn="ctr"/>
            <a:endParaRPr lang="en-US" sz="2400" dirty="0"/>
          </a:p>
        </p:txBody>
      </p:sp>
      <p:sp>
        <p:nvSpPr>
          <p:cNvPr id="5" name="Rectangle 4"/>
          <p:cNvSpPr/>
          <p:nvPr/>
        </p:nvSpPr>
        <p:spPr>
          <a:xfrm>
            <a:off x="-6584" y="6197826"/>
            <a:ext cx="9556142" cy="461665"/>
          </a:xfrm>
          <a:prstGeom prst="rect">
            <a:avLst/>
          </a:prstGeom>
        </p:spPr>
        <p:txBody>
          <a:bodyPr wrap="none">
            <a:spAutoFit/>
          </a:bodyPr>
          <a:lstStyle/>
          <a:p>
            <a:pPr marL="171450" indent="-171450" algn="ctr">
              <a:buFont typeface="Arial" panose="020B0604020202020204" pitchFamily="34" charset="0"/>
              <a:buChar char="•"/>
            </a:pPr>
            <a:r>
              <a:rPr lang="en-US" sz="1200" dirty="0" smtClean="0"/>
              <a:t>- </a:t>
            </a:r>
            <a:r>
              <a:rPr lang="en-US" sz="1200" dirty="0">
                <a:hlinkClick r:id="rId2"/>
              </a:rPr>
              <a:t>https://training.sap.com/certification/c_tadm54_75-sap-certified-technology-associate--system-administration-sap-ase-with-sap-netweaver-75-g</a:t>
            </a:r>
            <a:r>
              <a:rPr lang="en-US" sz="1200" dirty="0" smtClean="0">
                <a:hlinkClick r:id="rId2"/>
              </a:rPr>
              <a:t>/</a:t>
            </a:r>
            <a:endParaRPr lang="en-US" sz="1200" dirty="0" smtClean="0"/>
          </a:p>
          <a:p>
            <a:pPr marL="171450" indent="-171450" algn="ctr">
              <a:buFont typeface="Arial" panose="020B0604020202020204" pitchFamily="34" charset="0"/>
              <a:buChar char="•"/>
            </a:pPr>
            <a:endParaRPr lang="en-US" sz="1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36" y="2420997"/>
            <a:ext cx="9049778" cy="3279628"/>
          </a:xfrm>
          <a:prstGeom prst="rect">
            <a:avLst/>
          </a:prstGeom>
        </p:spPr>
      </p:pic>
    </p:spTree>
    <p:extLst>
      <p:ext uri="{BB962C8B-B14F-4D97-AF65-F5344CB8AC3E}">
        <p14:creationId xmlns:p14="http://schemas.microsoft.com/office/powerpoint/2010/main" val="3598285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11628" y="1041457"/>
            <a:ext cx="10310948" cy="830997"/>
          </a:xfrm>
          <a:prstGeom prst="rect">
            <a:avLst/>
          </a:prstGeom>
          <a:noFill/>
        </p:spPr>
        <p:txBody>
          <a:bodyPr wrap="square" rtlCol="0">
            <a:spAutoFit/>
          </a:bodyPr>
          <a:lstStyle/>
          <a:p>
            <a:pPr algn="ctr"/>
            <a:r>
              <a:rPr lang="en-US" sz="2400" dirty="0"/>
              <a:t>Become SAP BASIS Administrator.</a:t>
            </a:r>
          </a:p>
          <a:p>
            <a:pPr algn="ctr"/>
            <a:r>
              <a:rPr lang="en-US" sz="2400" dirty="0" err="1" smtClean="0"/>
              <a:t>Udemy</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4656" y="6471085"/>
            <a:ext cx="6094681" cy="307777"/>
          </a:xfrm>
          <a:prstGeom prst="rect">
            <a:avLst/>
          </a:prstGeom>
        </p:spPr>
        <p:txBody>
          <a:bodyPr wrap="none">
            <a:spAutoFit/>
          </a:bodyPr>
          <a:lstStyle/>
          <a:p>
            <a:pPr algn="ctr"/>
            <a:r>
              <a:rPr lang="en-US" sz="1400" dirty="0"/>
              <a:t>* - </a:t>
            </a:r>
            <a:r>
              <a:rPr lang="en-US" sz="1400" dirty="0">
                <a:hlinkClick r:id="rId2"/>
              </a:rPr>
              <a:t>https://www.udemy.com/courses/search/?q=sap%20basis&amp;src=sac&amp;kw=basis</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926" y="1872454"/>
            <a:ext cx="6069030" cy="4504698"/>
          </a:xfrm>
          <a:prstGeom prst="rect">
            <a:avLst/>
          </a:prstGeom>
        </p:spPr>
      </p:pic>
    </p:spTree>
    <p:extLst>
      <p:ext uri="{BB962C8B-B14F-4D97-AF65-F5344CB8AC3E}">
        <p14:creationId xmlns:p14="http://schemas.microsoft.com/office/powerpoint/2010/main" val="17830583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611628" y="1041457"/>
            <a:ext cx="10310948" cy="830997"/>
          </a:xfrm>
          <a:prstGeom prst="rect">
            <a:avLst/>
          </a:prstGeom>
          <a:noFill/>
        </p:spPr>
        <p:txBody>
          <a:bodyPr wrap="square" rtlCol="0">
            <a:spAutoFit/>
          </a:bodyPr>
          <a:lstStyle/>
          <a:p>
            <a:pPr algn="ctr"/>
            <a:r>
              <a:rPr lang="en-US" sz="2400" dirty="0"/>
              <a:t>Become SAP BASIS Administrator.</a:t>
            </a:r>
          </a:p>
          <a:p>
            <a:pPr algn="ctr"/>
            <a:r>
              <a:rPr lang="en-US" sz="2400" dirty="0" err="1" smtClean="0"/>
              <a:t>openSAP</a:t>
            </a:r>
            <a:r>
              <a:rPr lang="en-US" sz="2400" dirty="0" smtClean="0"/>
              <a:t> courses* and </a:t>
            </a:r>
            <a:r>
              <a:rPr lang="en-US" sz="2400" dirty="0"/>
              <a:t>hands-on </a:t>
            </a:r>
            <a:r>
              <a:rPr lang="en-US" sz="2400" dirty="0" smtClean="0"/>
              <a:t>exercises</a:t>
            </a:r>
            <a:r>
              <a:rPr lang="en-US" sz="2400" dirty="0"/>
              <a:t> </a:t>
            </a:r>
            <a:r>
              <a:rPr lang="en-US" sz="2400" dirty="0" smtClean="0"/>
              <a:t>in your own SAP system</a:t>
            </a:r>
            <a:endParaRPr lang="en-US" sz="2400" dirty="0"/>
          </a:p>
        </p:txBody>
      </p:sp>
      <p:sp>
        <p:nvSpPr>
          <p:cNvPr id="5" name="Rectangle 4"/>
          <p:cNvSpPr/>
          <p:nvPr/>
        </p:nvSpPr>
        <p:spPr>
          <a:xfrm>
            <a:off x="296585" y="6471085"/>
            <a:ext cx="5510804" cy="307777"/>
          </a:xfrm>
          <a:prstGeom prst="rect">
            <a:avLst/>
          </a:prstGeom>
        </p:spPr>
        <p:txBody>
          <a:bodyPr wrap="none">
            <a:spAutoFit/>
          </a:bodyPr>
          <a:lstStyle/>
          <a:p>
            <a:pPr algn="ctr"/>
            <a:r>
              <a:rPr lang="en-US" sz="1400" dirty="0"/>
              <a:t>* - </a:t>
            </a:r>
            <a:r>
              <a:rPr lang="en-US" sz="1400" dirty="0">
                <a:hlinkClick r:id="rId2"/>
              </a:rPr>
              <a:t>https://open.sap.com/courses/cst1/items/6SfKONnipmZjtTeTwpWLq2</a:t>
            </a:r>
            <a:endParaRPr lang="en-US" sz="14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869" y="1939159"/>
            <a:ext cx="8499084" cy="4146331"/>
          </a:xfrm>
          <a:prstGeom prst="rect">
            <a:avLst/>
          </a:prstGeom>
        </p:spPr>
      </p:pic>
    </p:spTree>
    <p:extLst>
      <p:ext uri="{BB962C8B-B14F-4D97-AF65-F5344CB8AC3E}">
        <p14:creationId xmlns:p14="http://schemas.microsoft.com/office/powerpoint/2010/main" val="32217289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0" y="1124790"/>
            <a:ext cx="10209425" cy="830997"/>
          </a:xfrm>
          <a:prstGeom prst="rect">
            <a:avLst/>
          </a:prstGeom>
          <a:noFill/>
        </p:spPr>
        <p:txBody>
          <a:bodyPr wrap="square" rtlCol="0">
            <a:spAutoFit/>
          </a:bodyPr>
          <a:lstStyle/>
          <a:p>
            <a:pPr algn="ctr"/>
            <a:r>
              <a:rPr lang="en-US" sz="2400" dirty="0"/>
              <a:t>Become SAP BASIS Administrator.</a:t>
            </a:r>
          </a:p>
          <a:p>
            <a:pPr algn="ctr"/>
            <a:r>
              <a:rPr lang="en-US" sz="2400" dirty="0" smtClean="0"/>
              <a:t>Prepare for the Job-interview* in your own SAP system</a:t>
            </a:r>
            <a:endParaRPr lang="en-US" sz="2400" dirty="0"/>
          </a:p>
        </p:txBody>
      </p:sp>
      <p:sp>
        <p:nvSpPr>
          <p:cNvPr id="5" name="Rectangle 4"/>
          <p:cNvSpPr/>
          <p:nvPr/>
        </p:nvSpPr>
        <p:spPr>
          <a:xfrm>
            <a:off x="299633" y="6471085"/>
            <a:ext cx="7197803" cy="307777"/>
          </a:xfrm>
          <a:prstGeom prst="rect">
            <a:avLst/>
          </a:prstGeom>
        </p:spPr>
        <p:txBody>
          <a:bodyPr wrap="none">
            <a:spAutoFit/>
          </a:bodyPr>
          <a:lstStyle/>
          <a:p>
            <a:pPr algn="ctr"/>
            <a:r>
              <a:rPr lang="en-US" sz="1400" dirty="0"/>
              <a:t>* - </a:t>
            </a:r>
            <a:r>
              <a:rPr lang="en-US" sz="1400" dirty="0">
                <a:hlinkClick r:id="rId2"/>
              </a:rPr>
              <a:t>https://intellipaat.com/blog/interview-question/sap-basis-interview-questions-and-answers/</a:t>
            </a:r>
            <a:endParaRPr lang="en-US" sz="1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13" y="1900043"/>
            <a:ext cx="7323321" cy="4312944"/>
          </a:xfrm>
          <a:prstGeom prst="rect">
            <a:avLst/>
          </a:prstGeom>
        </p:spPr>
      </p:pic>
    </p:spTree>
    <p:extLst>
      <p:ext uri="{BB962C8B-B14F-4D97-AF65-F5344CB8AC3E}">
        <p14:creationId xmlns:p14="http://schemas.microsoft.com/office/powerpoint/2010/main" val="10922774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516944" y="1093009"/>
            <a:ext cx="8508274" cy="646331"/>
          </a:xfrm>
          <a:prstGeom prst="rect">
            <a:avLst/>
          </a:prstGeom>
          <a:noFill/>
        </p:spPr>
        <p:txBody>
          <a:bodyPr wrap="square" rtlCol="0">
            <a:spAutoFit/>
          </a:bodyPr>
          <a:lstStyle/>
          <a:p>
            <a:pPr algn="ctr"/>
            <a:r>
              <a:rPr lang="en-US" sz="3600" dirty="0" smtClean="0"/>
              <a:t>Become SAP BASIS Administrator</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074" y="1965658"/>
            <a:ext cx="8368937" cy="391885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35" y="5958152"/>
            <a:ext cx="2857927" cy="757401"/>
          </a:xfrm>
          <a:prstGeom prst="rect">
            <a:avLst/>
          </a:prstGeom>
        </p:spPr>
      </p:pic>
    </p:spTree>
    <p:extLst>
      <p:ext uri="{BB962C8B-B14F-4D97-AF65-F5344CB8AC3E}">
        <p14:creationId xmlns:p14="http://schemas.microsoft.com/office/powerpoint/2010/main" val="42649534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516944" y="1093009"/>
            <a:ext cx="8508274" cy="1200329"/>
          </a:xfrm>
          <a:prstGeom prst="rect">
            <a:avLst/>
          </a:prstGeom>
          <a:noFill/>
        </p:spPr>
        <p:txBody>
          <a:bodyPr wrap="square" rtlCol="0">
            <a:spAutoFit/>
          </a:bodyPr>
          <a:lstStyle/>
          <a:p>
            <a:pPr algn="ctr"/>
            <a:r>
              <a:rPr lang="en-US" sz="3600" dirty="0" smtClean="0"/>
              <a:t>Become SAP BASIS Administrator. </a:t>
            </a:r>
          </a:p>
          <a:p>
            <a:pPr algn="ctr"/>
            <a:r>
              <a:rPr lang="en-US" sz="3600" dirty="0" smtClean="0"/>
              <a:t>Key transactions from video.</a:t>
            </a:r>
            <a:endParaRPr lang="en-US" sz="3600" dirty="0"/>
          </a:p>
        </p:txBody>
      </p:sp>
      <p:sp>
        <p:nvSpPr>
          <p:cNvPr id="6" name="Rectangle 5"/>
          <p:cNvSpPr/>
          <p:nvPr/>
        </p:nvSpPr>
        <p:spPr>
          <a:xfrm>
            <a:off x="2396359" y="2519655"/>
            <a:ext cx="6747641" cy="3416320"/>
          </a:xfrm>
          <a:prstGeom prst="rect">
            <a:avLst/>
          </a:prstGeom>
        </p:spPr>
        <p:txBody>
          <a:bodyPr wrap="square">
            <a:spAutoFit/>
          </a:bodyPr>
          <a:lstStyle/>
          <a:p>
            <a:r>
              <a:rPr lang="en-US" dirty="0"/>
              <a:t>SCC4 - Client </a:t>
            </a:r>
            <a:r>
              <a:rPr lang="en-US" dirty="0" smtClean="0"/>
              <a:t>Administration</a:t>
            </a:r>
          </a:p>
          <a:p>
            <a:r>
              <a:rPr lang="en-US" dirty="0"/>
              <a:t>SE03 – Transport Organizer Tool</a:t>
            </a:r>
          </a:p>
          <a:p>
            <a:r>
              <a:rPr lang="en-US" dirty="0" smtClean="0"/>
              <a:t>RZ10, RZ11 - </a:t>
            </a:r>
            <a:r>
              <a:rPr lang="en-US" dirty="0"/>
              <a:t>Maintain profile </a:t>
            </a:r>
            <a:r>
              <a:rPr lang="en-US" dirty="0" smtClean="0"/>
              <a:t>parameters</a:t>
            </a:r>
          </a:p>
          <a:p>
            <a:r>
              <a:rPr lang="en-US" dirty="0"/>
              <a:t>SM36 </a:t>
            </a:r>
            <a:r>
              <a:rPr lang="en-US" dirty="0" smtClean="0"/>
              <a:t>- </a:t>
            </a:r>
            <a:r>
              <a:rPr lang="en-US" dirty="0"/>
              <a:t>Schedule Background </a:t>
            </a:r>
            <a:r>
              <a:rPr lang="en-US" dirty="0" smtClean="0"/>
              <a:t>Job</a:t>
            </a:r>
          </a:p>
          <a:p>
            <a:r>
              <a:rPr lang="en-US" dirty="0" smtClean="0"/>
              <a:t>SM37 - </a:t>
            </a:r>
            <a:r>
              <a:rPr lang="en-US" dirty="0"/>
              <a:t>Overview of Job </a:t>
            </a:r>
            <a:r>
              <a:rPr lang="en-US" dirty="0" smtClean="0"/>
              <a:t>Selection</a:t>
            </a:r>
          </a:p>
          <a:p>
            <a:r>
              <a:rPr lang="en-US" dirty="0"/>
              <a:t>PFCG - Role Maintenance </a:t>
            </a:r>
            <a:endParaRPr lang="en-US" dirty="0" smtClean="0"/>
          </a:p>
          <a:p>
            <a:r>
              <a:rPr lang="en-US" dirty="0"/>
              <a:t>SU01 </a:t>
            </a:r>
            <a:r>
              <a:rPr lang="en-US" dirty="0" smtClean="0"/>
              <a:t>- User Maintenance</a:t>
            </a:r>
          </a:p>
          <a:p>
            <a:r>
              <a:rPr lang="en-US" dirty="0" smtClean="0"/>
              <a:t>SU53 - </a:t>
            </a:r>
            <a:r>
              <a:rPr lang="en-US" dirty="0"/>
              <a:t>User Evaluate Authorization </a:t>
            </a:r>
            <a:r>
              <a:rPr lang="en-US" dirty="0" smtClean="0"/>
              <a:t>Check</a:t>
            </a:r>
            <a:endParaRPr lang="ru-RU" dirty="0" smtClean="0"/>
          </a:p>
          <a:p>
            <a:r>
              <a:rPr lang="en-US" dirty="0"/>
              <a:t>SM04 - Logons to Application Server </a:t>
            </a:r>
            <a:r>
              <a:rPr lang="en-US" dirty="0" smtClean="0"/>
              <a:t>Instance</a:t>
            </a:r>
          </a:p>
          <a:p>
            <a:r>
              <a:rPr lang="en-US" dirty="0" smtClean="0"/>
              <a:t>STMS - </a:t>
            </a:r>
            <a:r>
              <a:rPr lang="en-US" dirty="0"/>
              <a:t>Transport </a:t>
            </a:r>
            <a:r>
              <a:rPr lang="en-US" dirty="0" smtClean="0"/>
              <a:t>Management System</a:t>
            </a:r>
          </a:p>
          <a:p>
            <a:r>
              <a:rPr lang="en-US" dirty="0" smtClean="0"/>
              <a:t>SE09 – Transport Organizer</a:t>
            </a:r>
          </a:p>
          <a:p>
            <a:pPr algn="ctr"/>
            <a:endParaRPr lang="en-US" dirty="0"/>
          </a:p>
        </p:txBody>
      </p:sp>
    </p:spTree>
    <p:extLst>
      <p:ext uri="{BB962C8B-B14F-4D97-AF65-F5344CB8AC3E}">
        <p14:creationId xmlns:p14="http://schemas.microsoft.com/office/powerpoint/2010/main" val="27125080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507" y="335926"/>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273507" y="1178935"/>
            <a:ext cx="10292893" cy="400110"/>
          </a:xfrm>
          <a:prstGeom prst="rect">
            <a:avLst/>
          </a:prstGeom>
          <a:noFill/>
        </p:spPr>
        <p:txBody>
          <a:bodyPr wrap="square" rtlCol="0">
            <a:spAutoFit/>
          </a:bodyPr>
          <a:lstStyle/>
          <a:p>
            <a:pPr algn="ctr"/>
            <a:r>
              <a:rPr lang="en-US" sz="2000" dirty="0" smtClean="0"/>
              <a:t>Key benefits: It is your own SAP system and you have a full (SAP_ALL) rights for your BASIS tasks</a:t>
            </a:r>
            <a:endParaRPr lang="en-US" sz="2000" dirty="0"/>
          </a:p>
        </p:txBody>
      </p:sp>
      <p:sp>
        <p:nvSpPr>
          <p:cNvPr id="6" name="TextBox 5"/>
          <p:cNvSpPr txBox="1"/>
          <p:nvPr/>
        </p:nvSpPr>
        <p:spPr>
          <a:xfrm>
            <a:off x="454682" y="5106015"/>
            <a:ext cx="10310948" cy="830997"/>
          </a:xfrm>
          <a:prstGeom prst="rect">
            <a:avLst/>
          </a:prstGeom>
          <a:noFill/>
        </p:spPr>
        <p:txBody>
          <a:bodyPr wrap="square" rtlCol="0">
            <a:spAutoFit/>
          </a:bodyPr>
          <a:lstStyle/>
          <a:p>
            <a:pPr algn="ctr"/>
            <a:r>
              <a:rPr lang="en-US" sz="2400" dirty="0" smtClean="0"/>
              <a:t>Look at more typical BASIS tasks examples after SAP system installation in Microsoft Azure Cloud. See you there!</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36" y="1828169"/>
            <a:ext cx="7251987" cy="3277846"/>
          </a:xfrm>
          <a:prstGeom prst="rect">
            <a:avLst/>
          </a:prstGeom>
        </p:spPr>
      </p:pic>
    </p:spTree>
    <p:extLst>
      <p:ext uri="{BB962C8B-B14F-4D97-AF65-F5344CB8AC3E}">
        <p14:creationId xmlns:p14="http://schemas.microsoft.com/office/powerpoint/2010/main" val="21674859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15343" y="1231507"/>
            <a:ext cx="8508274" cy="646331"/>
          </a:xfrm>
          <a:prstGeom prst="rect">
            <a:avLst/>
          </a:prstGeom>
          <a:noFill/>
        </p:spPr>
        <p:txBody>
          <a:bodyPr wrap="square" rtlCol="0">
            <a:spAutoFit/>
          </a:bodyPr>
          <a:lstStyle/>
          <a:p>
            <a:pPr algn="ctr"/>
            <a:r>
              <a:rPr lang="en-US" sz="3600" dirty="0" smtClean="0"/>
              <a:t>Course Agenda</a:t>
            </a:r>
            <a:endParaRPr lang="en-US" sz="3600" dirty="0"/>
          </a:p>
        </p:txBody>
      </p:sp>
      <p:sp>
        <p:nvSpPr>
          <p:cNvPr id="2" name="Rectangle 1"/>
          <p:cNvSpPr/>
          <p:nvPr/>
        </p:nvSpPr>
        <p:spPr>
          <a:xfrm>
            <a:off x="2685392" y="2116529"/>
            <a:ext cx="6710855" cy="3139321"/>
          </a:xfrm>
          <a:prstGeom prst="rect">
            <a:avLst/>
          </a:prstGeom>
        </p:spPr>
        <p:txBody>
          <a:bodyPr wrap="square">
            <a:spAutoFit/>
          </a:bodyPr>
          <a:lstStyle/>
          <a:p>
            <a:r>
              <a:rPr lang="en-US" dirty="0"/>
              <a:t>13. </a:t>
            </a:r>
            <a:r>
              <a:rPr lang="en-US" dirty="0" err="1"/>
              <a:t>Yandex</a:t>
            </a:r>
            <a:r>
              <a:rPr lang="en-US" dirty="0"/>
              <a:t> Cloud</a:t>
            </a:r>
          </a:p>
          <a:p>
            <a:r>
              <a:rPr lang="en-US" dirty="0"/>
              <a:t>13.1. [VIDEO] </a:t>
            </a:r>
            <a:r>
              <a:rPr lang="en-US" dirty="0" err="1"/>
              <a:t>Yandex</a:t>
            </a:r>
            <a:r>
              <a:rPr lang="en-US" dirty="0"/>
              <a:t> Cloud. Small demo</a:t>
            </a:r>
          </a:p>
          <a:p>
            <a:r>
              <a:rPr lang="en-US" dirty="0"/>
              <a:t>13.2. [VIDEO] Installation process in </a:t>
            </a:r>
            <a:r>
              <a:rPr lang="en-US" dirty="0" err="1"/>
              <a:t>Yandex</a:t>
            </a:r>
            <a:r>
              <a:rPr lang="en-US" dirty="0"/>
              <a:t> Cloud</a:t>
            </a:r>
          </a:p>
          <a:p>
            <a:r>
              <a:rPr lang="en-US" dirty="0"/>
              <a:t>13.3. [VIDEO] Become SAP FIORI Developer. Extended example in </a:t>
            </a:r>
            <a:r>
              <a:rPr lang="en-US" dirty="0" err="1"/>
              <a:t>Yandex</a:t>
            </a:r>
            <a:r>
              <a:rPr lang="en-US" dirty="0"/>
              <a:t> Cloud</a:t>
            </a:r>
          </a:p>
          <a:p>
            <a:r>
              <a:rPr lang="en-US" dirty="0"/>
              <a:t>14. Microsoft Azure</a:t>
            </a:r>
          </a:p>
          <a:p>
            <a:r>
              <a:rPr lang="en-US" dirty="0"/>
              <a:t>14.1. [VIDEO] Microsoft Azure. Small demo</a:t>
            </a:r>
          </a:p>
          <a:p>
            <a:r>
              <a:rPr lang="en-US" dirty="0"/>
              <a:t>14.2. [VIDEO] Installation process in Microsoft Azure</a:t>
            </a:r>
          </a:p>
          <a:p>
            <a:r>
              <a:rPr lang="en-US" dirty="0"/>
              <a:t>14.3. [VIDEO] Become SAP BASIS Administrator. Extended example in Microsoft Azure</a:t>
            </a:r>
          </a:p>
          <a:p>
            <a:r>
              <a:rPr lang="en-US" dirty="0"/>
              <a:t>15. Conclusion</a:t>
            </a:r>
          </a:p>
        </p:txBody>
      </p:sp>
    </p:spTree>
    <p:extLst>
      <p:ext uri="{BB962C8B-B14F-4D97-AF65-F5344CB8AC3E}">
        <p14:creationId xmlns:p14="http://schemas.microsoft.com/office/powerpoint/2010/main" val="3584621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9" y="1264472"/>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80139" y="2033913"/>
            <a:ext cx="7039303" cy="4247317"/>
          </a:xfrm>
          <a:prstGeom prst="rect">
            <a:avLst/>
          </a:prstGeom>
        </p:spPr>
        <p:txBody>
          <a:bodyPr wrap="square">
            <a:spAutoFit/>
          </a:bodyPr>
          <a:lstStyle/>
          <a:p>
            <a:endParaRPr lang="ru-RU" dirty="0"/>
          </a:p>
          <a:p>
            <a:r>
              <a:rPr lang="ru-RU" dirty="0"/>
              <a:t> Сценарий для короткого видео:</a:t>
            </a:r>
          </a:p>
          <a:p>
            <a:r>
              <a:rPr lang="ru-RU" dirty="0"/>
              <a:t/>
            </a:r>
            <a:br>
              <a:rPr lang="ru-RU" dirty="0"/>
            </a:br>
            <a:endParaRPr lang="ru-RU" dirty="0"/>
          </a:p>
          <a:p>
            <a:r>
              <a:rPr lang="ru-RU" dirty="0"/>
              <a:t/>
            </a:r>
            <a:br>
              <a:rPr lang="ru-RU" dirty="0"/>
            </a:br>
            <a:endParaRPr lang="ru-RU" dirty="0"/>
          </a:p>
          <a:p>
            <a:endParaRPr lang="en-US" dirty="0" smtClean="0"/>
          </a:p>
          <a:p>
            <a:r>
              <a:rPr lang="ru-RU" dirty="0"/>
              <a:t/>
            </a:r>
            <a:br>
              <a:rPr lang="ru-RU" dirty="0"/>
            </a:br>
            <a:endParaRPr lang="en-US" dirty="0" smtClean="0"/>
          </a:p>
          <a:p>
            <a:endParaRPr lang="en-US" dirty="0"/>
          </a:p>
          <a:p>
            <a:endParaRPr lang="en-US" dirty="0" smtClean="0"/>
          </a:p>
          <a:p>
            <a:endParaRPr lang="ru-RU" dirty="0"/>
          </a:p>
          <a:p>
            <a:r>
              <a:rPr lang="ru-RU" dirty="0"/>
              <a:t> </a:t>
            </a:r>
            <a:r>
              <a:rPr lang="en-US" dirty="0" smtClean="0"/>
              <a:t>Notepad++, </a:t>
            </a:r>
            <a:r>
              <a:rPr lang="en-US" dirty="0" err="1" smtClean="0"/>
              <a:t>PuTTY</a:t>
            </a:r>
            <a:r>
              <a:rPr lang="en-US" dirty="0" smtClean="0"/>
              <a:t> and </a:t>
            </a:r>
            <a:r>
              <a:rPr lang="en-US" dirty="0" err="1"/>
              <a:t>PuTTYgen</a:t>
            </a:r>
            <a:r>
              <a:rPr lang="en-US" dirty="0"/>
              <a:t>, </a:t>
            </a:r>
            <a:r>
              <a:rPr lang="en-US" dirty="0" smtClean="0"/>
              <a:t>Sap Logon, </a:t>
            </a:r>
            <a:r>
              <a:rPr lang="en-US" dirty="0" err="1" smtClean="0"/>
              <a:t>WinSCP</a:t>
            </a:r>
            <a:r>
              <a:rPr lang="en-US" dirty="0" smtClean="0"/>
              <a:t>, </a:t>
            </a:r>
            <a:r>
              <a:rPr lang="en-US" dirty="0" err="1" smtClean="0"/>
              <a:t>mRemoteNG</a:t>
            </a:r>
            <a:endParaRPr lang="en-US" dirty="0" smtClean="0"/>
          </a:p>
          <a:p>
            <a:r>
              <a:rPr lang="en-US" dirty="0"/>
              <a:t> </a:t>
            </a:r>
            <a:r>
              <a:rPr lang="en-US" dirty="0" smtClean="0"/>
              <a:t>Optional tools: Microsoft Excel, Power BI Desktop</a:t>
            </a:r>
          </a:p>
          <a:p>
            <a:r>
              <a:rPr lang="en-US" dirty="0" smtClean="0"/>
              <a:t> </a:t>
            </a:r>
            <a:endParaRPr lang="ru-RU" dirty="0"/>
          </a:p>
        </p:txBody>
      </p:sp>
      <p:pic>
        <p:nvPicPr>
          <p:cNvPr id="6" name="Picture 5"/>
          <p:cNvPicPr>
            <a:picLocks noChangeAspect="1"/>
          </p:cNvPicPr>
          <p:nvPr/>
        </p:nvPicPr>
        <p:blipFill>
          <a:blip r:embed="rId3"/>
          <a:stretch>
            <a:fillRect/>
          </a:stretch>
        </p:blipFill>
        <p:spPr>
          <a:xfrm>
            <a:off x="4476585" y="3672213"/>
            <a:ext cx="2828925" cy="1343025"/>
          </a:xfrm>
          <a:prstGeom prst="rect">
            <a:avLst/>
          </a:prstGeom>
        </p:spPr>
      </p:pic>
    </p:spTree>
    <p:extLst>
      <p:ext uri="{BB962C8B-B14F-4D97-AF65-F5344CB8AC3E}">
        <p14:creationId xmlns:p14="http://schemas.microsoft.com/office/powerpoint/2010/main" val="15348145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72257" y="3476297"/>
            <a:ext cx="6763406" cy="2308324"/>
          </a:xfrm>
          <a:prstGeom prst="rect">
            <a:avLst/>
          </a:prstGeom>
        </p:spPr>
        <p:txBody>
          <a:bodyPr wrap="square">
            <a:spAutoFit/>
          </a:bodyPr>
          <a:lstStyle/>
          <a:p>
            <a:endParaRPr lang="ru-RU" dirty="0"/>
          </a:p>
          <a:p>
            <a:r>
              <a:rPr lang="ru-RU" dirty="0"/>
              <a:t> </a:t>
            </a:r>
          </a:p>
          <a:p>
            <a:r>
              <a:rPr lang="en-US" b="1" dirty="0" smtClean="0"/>
              <a:t>Notepad++   </a:t>
            </a:r>
            <a:r>
              <a:rPr lang="en-US" dirty="0" smtClean="0"/>
              <a:t>is </a:t>
            </a:r>
            <a:r>
              <a:rPr lang="en-US" dirty="0"/>
              <a:t>a free editor and Windows Notepad replacement that supports several languages. Running in the MS Windows environment, its use is governed by GPL License</a:t>
            </a:r>
            <a:r>
              <a:rPr lang="en-US" dirty="0" smtClean="0"/>
              <a:t>.</a:t>
            </a:r>
          </a:p>
          <a:p>
            <a:endParaRPr lang="en-US" dirty="0" smtClean="0"/>
          </a:p>
          <a:p>
            <a:endParaRPr lang="en-US" dirty="0"/>
          </a:p>
          <a:p>
            <a:r>
              <a:rPr lang="en-US" dirty="0" smtClean="0"/>
              <a:t>* - </a:t>
            </a:r>
            <a:r>
              <a:rPr lang="en-US" dirty="0">
                <a:hlinkClick r:id="rId3"/>
              </a:rPr>
              <a:t>https://notepad-plus-plus.org</a:t>
            </a:r>
            <a:r>
              <a:rPr lang="en-US" dirty="0" smtClean="0">
                <a:hlinkClick r:id="rId3"/>
              </a:rPr>
              <a:t>/</a:t>
            </a:r>
            <a:r>
              <a:rPr lang="en-US" dirty="0" smtClean="0"/>
              <a:t>  (free)</a:t>
            </a:r>
          </a:p>
        </p:txBody>
      </p:sp>
    </p:spTree>
    <p:extLst>
      <p:ext uri="{BB962C8B-B14F-4D97-AF65-F5344CB8AC3E}">
        <p14:creationId xmlns:p14="http://schemas.microsoft.com/office/powerpoint/2010/main" val="4256312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72257" y="3476297"/>
            <a:ext cx="6763406" cy="2308324"/>
          </a:xfrm>
          <a:prstGeom prst="rect">
            <a:avLst/>
          </a:prstGeom>
        </p:spPr>
        <p:txBody>
          <a:bodyPr wrap="square">
            <a:spAutoFit/>
          </a:bodyPr>
          <a:lstStyle/>
          <a:p>
            <a:endParaRPr lang="ru-RU" dirty="0"/>
          </a:p>
          <a:p>
            <a:r>
              <a:rPr lang="ru-RU" dirty="0"/>
              <a:t> </a:t>
            </a:r>
          </a:p>
          <a:p>
            <a:r>
              <a:rPr lang="en-US" b="1" dirty="0" err="1"/>
              <a:t>PuTTY</a:t>
            </a:r>
            <a:r>
              <a:rPr lang="en-US" b="1" dirty="0"/>
              <a:t> </a:t>
            </a:r>
            <a:r>
              <a:rPr lang="en-US" dirty="0"/>
              <a:t>is an SSH and telnet client, developed originally by Simon Tatham for the Windows platform. </a:t>
            </a:r>
            <a:r>
              <a:rPr lang="en-US" dirty="0" err="1"/>
              <a:t>PuTTY</a:t>
            </a:r>
            <a:r>
              <a:rPr lang="en-US" dirty="0"/>
              <a:t> is open source software that is available with source code and is developed and supported by a group of volunteers.</a:t>
            </a:r>
            <a:endParaRPr lang="en-US" dirty="0" smtClean="0"/>
          </a:p>
          <a:p>
            <a:endParaRPr lang="en-US" dirty="0"/>
          </a:p>
          <a:p>
            <a:r>
              <a:rPr lang="en-US" dirty="0" smtClean="0"/>
              <a:t>* - </a:t>
            </a:r>
            <a:r>
              <a:rPr lang="en-US" dirty="0">
                <a:hlinkClick r:id="rId3"/>
              </a:rPr>
              <a:t>https://www.putty.org</a:t>
            </a:r>
            <a:r>
              <a:rPr lang="en-US" dirty="0" smtClean="0">
                <a:hlinkClick r:id="rId3"/>
              </a:rPr>
              <a:t>/</a:t>
            </a:r>
            <a:r>
              <a:rPr lang="en-US" dirty="0" smtClean="0"/>
              <a:t> (free)</a:t>
            </a:r>
          </a:p>
        </p:txBody>
      </p:sp>
    </p:spTree>
    <p:extLst>
      <p:ext uri="{BB962C8B-B14F-4D97-AF65-F5344CB8AC3E}">
        <p14:creationId xmlns:p14="http://schemas.microsoft.com/office/powerpoint/2010/main" val="35598554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72257" y="3476297"/>
            <a:ext cx="6763406" cy="2862322"/>
          </a:xfrm>
          <a:prstGeom prst="rect">
            <a:avLst/>
          </a:prstGeom>
        </p:spPr>
        <p:txBody>
          <a:bodyPr wrap="square">
            <a:spAutoFit/>
          </a:bodyPr>
          <a:lstStyle/>
          <a:p>
            <a:endParaRPr lang="ru-RU" dirty="0"/>
          </a:p>
          <a:p>
            <a:r>
              <a:rPr lang="ru-RU" dirty="0"/>
              <a:t> </a:t>
            </a:r>
          </a:p>
          <a:p>
            <a:r>
              <a:rPr lang="en-US" b="1" dirty="0" err="1"/>
              <a:t>PuTTYgen</a:t>
            </a:r>
            <a:r>
              <a:rPr lang="en-US" b="1" dirty="0"/>
              <a:t> </a:t>
            </a:r>
            <a:r>
              <a:rPr lang="en-US" dirty="0"/>
              <a:t> is a key generator tool for creating pairs of public and private SSH keys. It is one of the components of the open-source networking client </a:t>
            </a:r>
            <a:r>
              <a:rPr lang="en-US" dirty="0" err="1"/>
              <a:t>PuTTY</a:t>
            </a:r>
            <a:r>
              <a:rPr lang="en-US" dirty="0"/>
              <a:t>. Although originally written for Microsoft Windows operating system, it is now officially available for multiple operating systems including </a:t>
            </a:r>
            <a:r>
              <a:rPr lang="en-US" dirty="0" err="1"/>
              <a:t>macOS</a:t>
            </a:r>
            <a:r>
              <a:rPr lang="en-US" dirty="0"/>
              <a:t>, Linux. PuTTYgen.exe is the graphical tool on Windows </a:t>
            </a:r>
            <a:r>
              <a:rPr lang="en-US" dirty="0" smtClean="0"/>
              <a:t>OS</a:t>
            </a:r>
          </a:p>
          <a:p>
            <a:endParaRPr lang="en-US" dirty="0"/>
          </a:p>
          <a:p>
            <a:r>
              <a:rPr lang="en-US" dirty="0" smtClean="0"/>
              <a:t>* - </a:t>
            </a:r>
            <a:r>
              <a:rPr lang="en-US" dirty="0">
                <a:hlinkClick r:id="rId3"/>
              </a:rPr>
              <a:t>https://www.puttygen.com</a:t>
            </a:r>
            <a:r>
              <a:rPr lang="en-US" dirty="0" smtClean="0">
                <a:hlinkClick r:id="rId3"/>
              </a:rPr>
              <a:t>/</a:t>
            </a:r>
            <a:r>
              <a:rPr lang="en-US" dirty="0" smtClean="0"/>
              <a:t> (free)</a:t>
            </a:r>
          </a:p>
        </p:txBody>
      </p:sp>
    </p:spTree>
    <p:extLst>
      <p:ext uri="{BB962C8B-B14F-4D97-AF65-F5344CB8AC3E}">
        <p14:creationId xmlns:p14="http://schemas.microsoft.com/office/powerpoint/2010/main" val="367333480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72257" y="3476297"/>
            <a:ext cx="6763406" cy="2031325"/>
          </a:xfrm>
          <a:prstGeom prst="rect">
            <a:avLst/>
          </a:prstGeom>
        </p:spPr>
        <p:txBody>
          <a:bodyPr wrap="square">
            <a:spAutoFit/>
          </a:bodyPr>
          <a:lstStyle/>
          <a:p>
            <a:endParaRPr lang="ru-RU" dirty="0"/>
          </a:p>
          <a:p>
            <a:r>
              <a:rPr lang="ru-RU" dirty="0"/>
              <a:t> </a:t>
            </a:r>
          </a:p>
          <a:p>
            <a:r>
              <a:rPr lang="en-US" b="1" dirty="0" err="1" smtClean="0"/>
              <a:t>WinSCP</a:t>
            </a:r>
            <a:r>
              <a:rPr lang="en-US" dirty="0" smtClean="0"/>
              <a:t> </a:t>
            </a:r>
            <a:r>
              <a:rPr lang="en-US" dirty="0"/>
              <a:t>is a popular SFTP client and FTP client for Microsoft Windows! Copy file between a local computer and remote servers using </a:t>
            </a:r>
            <a:r>
              <a:rPr lang="en-US" dirty="0" smtClean="0"/>
              <a:t>SFTP file </a:t>
            </a:r>
            <a:r>
              <a:rPr lang="en-US" dirty="0"/>
              <a:t>transfer </a:t>
            </a:r>
            <a:r>
              <a:rPr lang="en-US" dirty="0" smtClean="0"/>
              <a:t>protocols.</a:t>
            </a:r>
          </a:p>
          <a:p>
            <a:endParaRPr lang="en-US" dirty="0"/>
          </a:p>
          <a:p>
            <a:r>
              <a:rPr lang="en-US" dirty="0" smtClean="0"/>
              <a:t>* - </a:t>
            </a:r>
            <a:r>
              <a:rPr lang="en-US" dirty="0">
                <a:hlinkClick r:id="rId3"/>
              </a:rPr>
              <a:t>https://</a:t>
            </a:r>
            <a:r>
              <a:rPr lang="en-US" dirty="0" smtClean="0">
                <a:hlinkClick r:id="rId3"/>
              </a:rPr>
              <a:t>winscp.net/eng/index.php</a:t>
            </a:r>
            <a:r>
              <a:rPr lang="en-US" dirty="0" smtClean="0"/>
              <a:t> (free)</a:t>
            </a:r>
          </a:p>
        </p:txBody>
      </p:sp>
    </p:spTree>
    <p:extLst>
      <p:ext uri="{BB962C8B-B14F-4D97-AF65-F5344CB8AC3E}">
        <p14:creationId xmlns:p14="http://schemas.microsoft.com/office/powerpoint/2010/main" val="23091093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857908" y="2033913"/>
            <a:ext cx="5857875" cy="1638300"/>
          </a:xfrm>
          <a:prstGeom prst="rect">
            <a:avLst/>
          </a:prstGeom>
        </p:spPr>
      </p:pic>
      <p:sp>
        <p:nvSpPr>
          <p:cNvPr id="3" name="Rectangle 2"/>
          <p:cNvSpPr/>
          <p:nvPr/>
        </p:nvSpPr>
        <p:spPr>
          <a:xfrm>
            <a:off x="2672257" y="3476297"/>
            <a:ext cx="6763406" cy="3416320"/>
          </a:xfrm>
          <a:prstGeom prst="rect">
            <a:avLst/>
          </a:prstGeom>
        </p:spPr>
        <p:txBody>
          <a:bodyPr wrap="square">
            <a:spAutoFit/>
          </a:bodyPr>
          <a:lstStyle/>
          <a:p>
            <a:endParaRPr lang="ru-RU" dirty="0"/>
          </a:p>
          <a:p>
            <a:r>
              <a:rPr lang="ru-RU" dirty="0"/>
              <a:t> </a:t>
            </a:r>
          </a:p>
          <a:p>
            <a:r>
              <a:rPr lang="en-US" b="1" dirty="0" err="1" smtClean="0"/>
              <a:t>mRemoteNG</a:t>
            </a:r>
            <a:r>
              <a:rPr lang="en-US" b="1" dirty="0" smtClean="0"/>
              <a:t> </a:t>
            </a:r>
            <a:r>
              <a:rPr lang="en-US" dirty="0" smtClean="0"/>
              <a:t>is a fork of </a:t>
            </a:r>
            <a:r>
              <a:rPr lang="en-US" dirty="0" err="1" smtClean="0"/>
              <a:t>mRemote</a:t>
            </a:r>
            <a:r>
              <a:rPr lang="en-US" dirty="0" smtClean="0"/>
              <a:t>: an open source, tabbed, multi-protocol, remote connections manager. </a:t>
            </a:r>
            <a:r>
              <a:rPr lang="en-US" dirty="0" err="1" smtClean="0"/>
              <a:t>mRemoteNG</a:t>
            </a:r>
            <a:r>
              <a:rPr lang="en-US" dirty="0" smtClean="0"/>
              <a:t> supports the following protocols: </a:t>
            </a:r>
          </a:p>
          <a:p>
            <a:pPr marL="285750" indent="-285750">
              <a:buFont typeface="Arial" panose="020B0604020202020204" pitchFamily="34" charset="0"/>
              <a:buChar char="•"/>
            </a:pPr>
            <a:r>
              <a:rPr lang="en-US" dirty="0" smtClean="0"/>
              <a:t>RDP (Remote Desktop/Terminal Server)</a:t>
            </a:r>
          </a:p>
          <a:p>
            <a:pPr marL="285750" indent="-285750">
              <a:buFont typeface="Arial" panose="020B0604020202020204" pitchFamily="34" charset="0"/>
              <a:buChar char="•"/>
            </a:pPr>
            <a:r>
              <a:rPr lang="en-US" dirty="0" smtClean="0"/>
              <a:t>VNC (Virtual Network Computing)</a:t>
            </a:r>
          </a:p>
          <a:p>
            <a:pPr marL="285750" indent="-285750">
              <a:buFont typeface="Arial" panose="020B0604020202020204" pitchFamily="34" charset="0"/>
              <a:buChar char="•"/>
            </a:pPr>
            <a:r>
              <a:rPr lang="en-US" dirty="0" smtClean="0"/>
              <a:t>ICA (Citrix Independent Computing Architecture)</a:t>
            </a:r>
          </a:p>
          <a:p>
            <a:pPr marL="285750" indent="-285750">
              <a:buFont typeface="Arial" panose="020B0604020202020204" pitchFamily="34" charset="0"/>
              <a:buChar char="•"/>
            </a:pPr>
            <a:r>
              <a:rPr lang="en-US" dirty="0" smtClean="0"/>
              <a:t>SSH (Secure Shell)</a:t>
            </a:r>
          </a:p>
          <a:p>
            <a:pPr marL="285750" indent="-285750">
              <a:buFont typeface="Arial" panose="020B0604020202020204" pitchFamily="34" charset="0"/>
              <a:buChar char="•"/>
            </a:pPr>
            <a:r>
              <a:rPr lang="en-US" dirty="0" smtClean="0"/>
              <a:t>Telnet (</a:t>
            </a:r>
            <a:r>
              <a:rPr lang="en-US" dirty="0" err="1" smtClean="0"/>
              <a:t>TELecommunication</a:t>
            </a:r>
            <a:r>
              <a:rPr lang="en-US" dirty="0" smtClean="0"/>
              <a:t> </a:t>
            </a:r>
            <a:r>
              <a:rPr lang="en-US" dirty="0" err="1" smtClean="0"/>
              <a:t>NETwork</a:t>
            </a:r>
            <a:r>
              <a:rPr lang="en-US" dirty="0" smtClean="0"/>
              <a:t>)</a:t>
            </a:r>
          </a:p>
          <a:p>
            <a:endParaRPr lang="en-US" dirty="0"/>
          </a:p>
          <a:p>
            <a:r>
              <a:rPr lang="en-US" dirty="0" smtClean="0"/>
              <a:t>* - </a:t>
            </a:r>
            <a:r>
              <a:rPr lang="en-US" dirty="0">
                <a:hlinkClick r:id="rId3"/>
              </a:rPr>
              <a:t>https://mremoteng.org</a:t>
            </a:r>
            <a:r>
              <a:rPr lang="en-US" dirty="0" smtClean="0">
                <a:hlinkClick r:id="rId3"/>
              </a:rPr>
              <a:t>/</a:t>
            </a:r>
            <a:r>
              <a:rPr lang="en-US" dirty="0" smtClean="0"/>
              <a:t>  (free)</a:t>
            </a:r>
          </a:p>
        </p:txBody>
      </p:sp>
    </p:spTree>
    <p:extLst>
      <p:ext uri="{BB962C8B-B14F-4D97-AF65-F5344CB8AC3E}">
        <p14:creationId xmlns:p14="http://schemas.microsoft.com/office/powerpoint/2010/main" val="15634186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sp>
        <p:nvSpPr>
          <p:cNvPr id="3" name="Rectangle 2"/>
          <p:cNvSpPr/>
          <p:nvPr/>
        </p:nvSpPr>
        <p:spPr>
          <a:xfrm>
            <a:off x="2672257" y="3476297"/>
            <a:ext cx="6763406" cy="3139321"/>
          </a:xfrm>
          <a:prstGeom prst="rect">
            <a:avLst/>
          </a:prstGeom>
        </p:spPr>
        <p:txBody>
          <a:bodyPr wrap="square">
            <a:spAutoFit/>
          </a:bodyPr>
          <a:lstStyle/>
          <a:p>
            <a:r>
              <a:rPr lang="en-US" b="1" dirty="0" err="1" smtClean="0"/>
              <a:t>MobaXterm</a:t>
            </a:r>
            <a:r>
              <a:rPr lang="en-US" b="1" dirty="0" smtClean="0"/>
              <a:t> - </a:t>
            </a:r>
            <a:r>
              <a:rPr lang="en-US" dirty="0"/>
              <a:t> is an enhanced terminal for Windows with an X11 server, a tabbed SSH client and several other network tools for remote computing (VNC, RDP, telnet, rlogin). </a:t>
            </a:r>
            <a:r>
              <a:rPr lang="en-US" b="1" dirty="0" err="1"/>
              <a:t>MobaXterm</a:t>
            </a:r>
            <a:r>
              <a:rPr lang="en-US" dirty="0"/>
              <a:t> brings all the essential Unix commands to Windows desktop, in a single portable exe file which works out of the box</a:t>
            </a:r>
          </a:p>
          <a:p>
            <a:pPr marL="285750" indent="-285750">
              <a:buFont typeface="Arial" panose="020B0604020202020204" pitchFamily="34" charset="0"/>
              <a:buChar char="•"/>
            </a:pPr>
            <a:endParaRPr lang="en-US" dirty="0" smtClean="0"/>
          </a:p>
          <a:p>
            <a:endParaRPr lang="ru-RU" dirty="0"/>
          </a:p>
          <a:p>
            <a:pPr marL="285750" indent="-285750">
              <a:buFont typeface="Arial" panose="020B0604020202020204" pitchFamily="34" charset="0"/>
              <a:buChar char="•"/>
            </a:pPr>
            <a:r>
              <a:rPr lang="en-US" dirty="0" smtClean="0"/>
              <a:t>- </a:t>
            </a:r>
            <a:r>
              <a:rPr lang="en-US" dirty="0">
                <a:hlinkClick r:id="rId2"/>
              </a:rPr>
              <a:t>https://mobaxterm.mobatek.net</a:t>
            </a:r>
            <a:r>
              <a:rPr lang="en-US" dirty="0" smtClean="0">
                <a:hlinkClick r:id="rId2"/>
              </a:rPr>
              <a:t>/</a:t>
            </a:r>
            <a:endParaRPr lang="en-US" dirty="0" smtClean="0"/>
          </a:p>
          <a:p>
            <a:endParaRPr lang="en-US" dirty="0"/>
          </a:p>
          <a:p>
            <a:endParaRPr lang="ru-RU" dirty="0"/>
          </a:p>
          <a:p>
            <a:pPr marL="285750" indent="-285750">
              <a:buFont typeface="Arial" panose="020B0604020202020204" pitchFamily="34" charset="0"/>
              <a:buChar char="•"/>
            </a:pPr>
            <a:endParaRPr lang="en-US" dirty="0" smtClean="0"/>
          </a:p>
        </p:txBody>
      </p:sp>
      <p:pic>
        <p:nvPicPr>
          <p:cNvPr id="7" name="Picture 6"/>
          <p:cNvPicPr>
            <a:picLocks noChangeAspect="1"/>
          </p:cNvPicPr>
          <p:nvPr/>
        </p:nvPicPr>
        <p:blipFill>
          <a:blip r:embed="rId3"/>
          <a:stretch>
            <a:fillRect/>
          </a:stretch>
        </p:blipFill>
        <p:spPr>
          <a:xfrm>
            <a:off x="3210149" y="1720069"/>
            <a:ext cx="4591050" cy="1657350"/>
          </a:xfrm>
          <a:prstGeom prst="rect">
            <a:avLst/>
          </a:prstGeom>
        </p:spPr>
      </p:pic>
    </p:spTree>
    <p:extLst>
      <p:ext uri="{BB962C8B-B14F-4D97-AF65-F5344CB8AC3E}">
        <p14:creationId xmlns:p14="http://schemas.microsoft.com/office/powerpoint/2010/main" val="3105601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09059"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2" name="Picture 1"/>
          <p:cNvPicPr>
            <a:picLocks noChangeAspect="1"/>
          </p:cNvPicPr>
          <p:nvPr/>
        </p:nvPicPr>
        <p:blipFill>
          <a:blip r:embed="rId2"/>
          <a:stretch>
            <a:fillRect/>
          </a:stretch>
        </p:blipFill>
        <p:spPr>
          <a:xfrm>
            <a:off x="2755431" y="1794245"/>
            <a:ext cx="5857875" cy="1638300"/>
          </a:xfrm>
          <a:prstGeom prst="rect">
            <a:avLst/>
          </a:prstGeom>
        </p:spPr>
      </p:pic>
      <p:sp>
        <p:nvSpPr>
          <p:cNvPr id="3" name="Rectangle 2"/>
          <p:cNvSpPr/>
          <p:nvPr/>
        </p:nvSpPr>
        <p:spPr>
          <a:xfrm>
            <a:off x="2755431" y="3547242"/>
            <a:ext cx="6763406" cy="2585323"/>
          </a:xfrm>
          <a:prstGeom prst="rect">
            <a:avLst/>
          </a:prstGeom>
        </p:spPr>
        <p:txBody>
          <a:bodyPr wrap="square">
            <a:spAutoFit/>
          </a:bodyPr>
          <a:lstStyle/>
          <a:p>
            <a:r>
              <a:rPr lang="en-US" b="1" dirty="0" smtClean="0"/>
              <a:t>SAP </a:t>
            </a:r>
            <a:r>
              <a:rPr lang="en-US" b="1" dirty="0"/>
              <a:t>Logon </a:t>
            </a:r>
            <a:r>
              <a:rPr lang="en-US" b="1" dirty="0" smtClean="0"/>
              <a:t>- </a:t>
            </a:r>
            <a:r>
              <a:rPr lang="en-US" dirty="0" smtClean="0"/>
              <a:t>is </a:t>
            </a:r>
            <a:r>
              <a:rPr lang="en-US" dirty="0"/>
              <a:t>the GUI Front End client in SAP 3-tier architecture of database, application server and client. It is software that runs on a Microsoft Windows and other platforms, and allows a user to access SAP </a:t>
            </a:r>
            <a:r>
              <a:rPr lang="en-US" dirty="0" smtClean="0"/>
              <a:t>functionality.</a:t>
            </a:r>
          </a:p>
          <a:p>
            <a:endParaRPr lang="en-US" dirty="0"/>
          </a:p>
          <a:p>
            <a:pPr marL="285750" indent="-285750">
              <a:buFont typeface="Arial" panose="020B0604020202020204" pitchFamily="34" charset="0"/>
              <a:buChar char="•"/>
            </a:pPr>
            <a:r>
              <a:rPr lang="en-US" dirty="0" smtClean="0"/>
              <a:t>Location: Client folder in SAP </a:t>
            </a:r>
            <a:r>
              <a:rPr lang="en-US" dirty="0" err="1"/>
              <a:t>NetWeaver</a:t>
            </a:r>
            <a:r>
              <a:rPr lang="en-US" dirty="0"/>
              <a:t> Application Server ABAP 7.5X Developer </a:t>
            </a:r>
            <a:r>
              <a:rPr lang="en-US" dirty="0" smtClean="0"/>
              <a:t>Edition installation media</a:t>
            </a:r>
            <a:endParaRPr lang="ru-RU" dirty="0" smtClean="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en-US" dirty="0" smtClean="0"/>
          </a:p>
        </p:txBody>
      </p:sp>
      <p:pic>
        <p:nvPicPr>
          <p:cNvPr id="6" name="Picture 5"/>
          <p:cNvPicPr>
            <a:picLocks noChangeAspect="1"/>
          </p:cNvPicPr>
          <p:nvPr/>
        </p:nvPicPr>
        <p:blipFill>
          <a:blip r:embed="rId3"/>
          <a:stretch>
            <a:fillRect/>
          </a:stretch>
        </p:blipFill>
        <p:spPr>
          <a:xfrm>
            <a:off x="2546133" y="5661242"/>
            <a:ext cx="5353050" cy="676275"/>
          </a:xfrm>
          <a:prstGeom prst="rect">
            <a:avLst/>
          </a:prstGeom>
        </p:spPr>
      </p:pic>
    </p:spTree>
    <p:extLst>
      <p:ext uri="{BB962C8B-B14F-4D97-AF65-F5344CB8AC3E}">
        <p14:creationId xmlns:p14="http://schemas.microsoft.com/office/powerpoint/2010/main" val="20609190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09059" y="1024804"/>
            <a:ext cx="8508274" cy="769441"/>
          </a:xfrm>
          <a:prstGeom prst="rect">
            <a:avLst/>
          </a:prstGeom>
          <a:noFill/>
        </p:spPr>
        <p:txBody>
          <a:bodyPr wrap="square" rtlCol="0">
            <a:spAutoFit/>
          </a:bodyPr>
          <a:lstStyle/>
          <a:p>
            <a:pPr algn="ctr"/>
            <a:r>
              <a:rPr lang="en-US" sz="4400" dirty="0" smtClean="0"/>
              <a:t>Tools overview</a:t>
            </a:r>
            <a:r>
              <a:rPr lang="ru-RU" sz="4400" dirty="0" smtClean="0"/>
              <a:t>. </a:t>
            </a:r>
            <a:r>
              <a:rPr lang="en-US" sz="4400" dirty="0" smtClean="0"/>
              <a:t>Optional tools</a:t>
            </a:r>
            <a:endParaRPr lang="en-US" sz="4400" dirty="0"/>
          </a:p>
        </p:txBody>
      </p:sp>
      <p:sp>
        <p:nvSpPr>
          <p:cNvPr id="3" name="Rectangle 2"/>
          <p:cNvSpPr/>
          <p:nvPr/>
        </p:nvSpPr>
        <p:spPr>
          <a:xfrm>
            <a:off x="2739666" y="3823138"/>
            <a:ext cx="6763406" cy="2862322"/>
          </a:xfrm>
          <a:prstGeom prst="rect">
            <a:avLst/>
          </a:prstGeom>
        </p:spPr>
        <p:txBody>
          <a:bodyPr wrap="square">
            <a:spAutoFit/>
          </a:bodyPr>
          <a:lstStyle/>
          <a:p>
            <a:pPr fontAlgn="t"/>
            <a:r>
              <a:rPr lang="en-US" b="1" dirty="0" smtClean="0"/>
              <a:t>Microsoft Excel - </a:t>
            </a:r>
            <a:r>
              <a:rPr lang="en-US" dirty="0"/>
              <a:t>The </a:t>
            </a:r>
            <a:r>
              <a:rPr lang="en-US" dirty="0" err="1"/>
              <a:t>BEx</a:t>
            </a:r>
            <a:r>
              <a:rPr lang="en-US" dirty="0"/>
              <a:t> analyzer is an analysis based reporting and designing tool embedded with Microsoft Excel which can be used to the analyze data in the </a:t>
            </a:r>
            <a:r>
              <a:rPr lang="en-US" dirty="0" err="1"/>
              <a:t>InfoProvider</a:t>
            </a:r>
            <a:r>
              <a:rPr lang="en-US" dirty="0"/>
              <a:t>. </a:t>
            </a:r>
            <a:r>
              <a:rPr lang="ru-RU" dirty="0" smtClean="0"/>
              <a:t> </a:t>
            </a:r>
            <a:r>
              <a:rPr lang="en-US" dirty="0" smtClean="0"/>
              <a:t>We </a:t>
            </a:r>
            <a:r>
              <a:rPr lang="en-US" dirty="0"/>
              <a:t>use this tool in the </a:t>
            </a:r>
            <a:r>
              <a:rPr lang="en-US" dirty="0" smtClean="0"/>
              <a:t>section</a:t>
            </a:r>
            <a:r>
              <a:rPr lang="ru-RU" dirty="0" smtClean="0"/>
              <a:t> </a:t>
            </a:r>
            <a:r>
              <a:rPr lang="en-US" i="1" dirty="0"/>
              <a:t>Become SAP BI / BW Developer</a:t>
            </a:r>
          </a:p>
          <a:p>
            <a:pPr fontAlgn="t"/>
            <a:endParaRPr lang="en-US" dirty="0"/>
          </a:p>
          <a:p>
            <a:endParaRPr lang="ru-RU" dirty="0"/>
          </a:p>
          <a:p>
            <a:r>
              <a:rPr lang="en-US" dirty="0" smtClean="0"/>
              <a:t>* - </a:t>
            </a:r>
            <a:r>
              <a:rPr lang="en-US" dirty="0">
                <a:hlinkClick r:id="rId2"/>
              </a:rPr>
              <a:t>https://</a:t>
            </a:r>
            <a:r>
              <a:rPr lang="en-US" dirty="0" smtClean="0">
                <a:hlinkClick r:id="rId2"/>
              </a:rPr>
              <a:t>products.office.com/en-us/excel</a:t>
            </a:r>
            <a:r>
              <a:rPr lang="en-US" dirty="0" smtClean="0"/>
              <a:t> (trial)</a:t>
            </a:r>
            <a:endParaRPr lang="en-US" dirty="0"/>
          </a:p>
          <a:p>
            <a:pPr marL="285750" indent="-285750">
              <a:buFont typeface="Arial" panose="020B0604020202020204" pitchFamily="34" charset="0"/>
              <a:buChar char="•"/>
            </a:pPr>
            <a:endParaRPr lang="ru-RU" dirty="0" smtClean="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en-US" dirty="0" smtClean="0"/>
          </a:p>
        </p:txBody>
      </p:sp>
      <p:pic>
        <p:nvPicPr>
          <p:cNvPr id="7" name="Picture 6"/>
          <p:cNvPicPr>
            <a:picLocks noChangeAspect="1"/>
          </p:cNvPicPr>
          <p:nvPr/>
        </p:nvPicPr>
        <p:blipFill>
          <a:blip r:embed="rId3"/>
          <a:stretch>
            <a:fillRect/>
          </a:stretch>
        </p:blipFill>
        <p:spPr>
          <a:xfrm>
            <a:off x="4539647" y="1999231"/>
            <a:ext cx="2828925" cy="1343025"/>
          </a:xfrm>
          <a:prstGeom prst="rect">
            <a:avLst/>
          </a:prstGeom>
        </p:spPr>
      </p:pic>
    </p:spTree>
    <p:extLst>
      <p:ext uri="{BB962C8B-B14F-4D97-AF65-F5344CB8AC3E}">
        <p14:creationId xmlns:p14="http://schemas.microsoft.com/office/powerpoint/2010/main" val="13883037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09059" y="1024804"/>
            <a:ext cx="8508274" cy="769441"/>
          </a:xfrm>
          <a:prstGeom prst="rect">
            <a:avLst/>
          </a:prstGeom>
          <a:noFill/>
        </p:spPr>
        <p:txBody>
          <a:bodyPr wrap="square" rtlCol="0">
            <a:spAutoFit/>
          </a:bodyPr>
          <a:lstStyle/>
          <a:p>
            <a:pPr algn="ctr"/>
            <a:r>
              <a:rPr lang="en-US" sz="4400" dirty="0" smtClean="0"/>
              <a:t>Tools overview</a:t>
            </a:r>
            <a:r>
              <a:rPr lang="ru-RU" sz="4400" dirty="0" smtClean="0"/>
              <a:t>. </a:t>
            </a:r>
            <a:r>
              <a:rPr lang="en-US" sz="4400" dirty="0" smtClean="0"/>
              <a:t>Optional tools</a:t>
            </a:r>
            <a:endParaRPr lang="en-US" sz="4400" dirty="0"/>
          </a:p>
        </p:txBody>
      </p:sp>
      <p:sp>
        <p:nvSpPr>
          <p:cNvPr id="3" name="Rectangle 2"/>
          <p:cNvSpPr/>
          <p:nvPr/>
        </p:nvSpPr>
        <p:spPr>
          <a:xfrm>
            <a:off x="2755431" y="3547242"/>
            <a:ext cx="6763406" cy="3416320"/>
          </a:xfrm>
          <a:prstGeom prst="rect">
            <a:avLst/>
          </a:prstGeom>
        </p:spPr>
        <p:txBody>
          <a:bodyPr wrap="square">
            <a:spAutoFit/>
          </a:bodyPr>
          <a:lstStyle/>
          <a:p>
            <a:r>
              <a:rPr lang="en-US" b="1" dirty="0" smtClean="0"/>
              <a:t>Microsoft Power BI Desktop </a:t>
            </a:r>
            <a:r>
              <a:rPr lang="en-US" b="1" dirty="0"/>
              <a:t>- </a:t>
            </a:r>
            <a:r>
              <a:rPr lang="en-US" dirty="0"/>
              <a:t>Power BI is a business analytics service by Microsoft. It aims to provide interactive visualizations and business intelligence capabilities with an interface simple enough for end users to create their own reports and </a:t>
            </a:r>
            <a:r>
              <a:rPr lang="en-US" dirty="0" smtClean="0"/>
              <a:t>dashboards</a:t>
            </a:r>
            <a:r>
              <a:rPr lang="en-US" dirty="0"/>
              <a:t>. Power BI can connect to SAP BW application server (cubes, </a:t>
            </a:r>
            <a:r>
              <a:rPr lang="en-US" dirty="0" err="1"/>
              <a:t>Bex</a:t>
            </a:r>
            <a:r>
              <a:rPr lang="en-US" dirty="0"/>
              <a:t> queries) and can be on top of SAP Data </a:t>
            </a:r>
            <a:r>
              <a:rPr lang="en-US" dirty="0" smtClean="0"/>
              <a:t>sources. </a:t>
            </a:r>
            <a:r>
              <a:rPr lang="en-US" dirty="0"/>
              <a:t>We use this tool in the section</a:t>
            </a:r>
            <a:r>
              <a:rPr lang="ru-RU" dirty="0"/>
              <a:t> </a:t>
            </a:r>
            <a:r>
              <a:rPr lang="en-US" i="1" dirty="0"/>
              <a:t>Become SAP BI / BW Developer</a:t>
            </a:r>
          </a:p>
          <a:p>
            <a:endParaRPr lang="ru-RU" dirty="0"/>
          </a:p>
          <a:p>
            <a:r>
              <a:rPr lang="en-US" dirty="0" smtClean="0"/>
              <a:t>* - </a:t>
            </a:r>
            <a:r>
              <a:rPr lang="en-US" dirty="0">
                <a:hlinkClick r:id="rId2"/>
              </a:rPr>
              <a:t>https://powerbi.microsoft.com/en-us/desktop</a:t>
            </a:r>
            <a:r>
              <a:rPr lang="en-US" dirty="0" smtClean="0">
                <a:hlinkClick r:id="rId2"/>
              </a:rPr>
              <a:t>/</a:t>
            </a:r>
            <a:r>
              <a:rPr lang="en-US" dirty="0" smtClean="0"/>
              <a:t> (free)</a:t>
            </a:r>
            <a:endParaRPr lang="en-US" dirty="0"/>
          </a:p>
          <a:p>
            <a:pPr marL="285750" indent="-285750">
              <a:buFont typeface="Arial" panose="020B0604020202020204" pitchFamily="34" charset="0"/>
              <a:buChar char="•"/>
            </a:pPr>
            <a:endParaRPr lang="ru-RU" dirty="0" smtClean="0"/>
          </a:p>
          <a:p>
            <a:pPr marL="285750" indent="-285750">
              <a:buFont typeface="Arial" panose="020B0604020202020204" pitchFamily="34" charset="0"/>
              <a:buChar char="•"/>
            </a:pPr>
            <a:endParaRPr lang="ru-RU" dirty="0"/>
          </a:p>
          <a:p>
            <a:pPr marL="285750" indent="-285750">
              <a:buFont typeface="Arial" panose="020B0604020202020204" pitchFamily="34" charset="0"/>
              <a:buChar char="•"/>
            </a:pPr>
            <a:endParaRPr lang="en-US" dirty="0" smtClean="0"/>
          </a:p>
        </p:txBody>
      </p:sp>
      <p:pic>
        <p:nvPicPr>
          <p:cNvPr id="7" name="Picture 6"/>
          <p:cNvPicPr>
            <a:picLocks noChangeAspect="1"/>
          </p:cNvPicPr>
          <p:nvPr/>
        </p:nvPicPr>
        <p:blipFill>
          <a:blip r:embed="rId3"/>
          <a:stretch>
            <a:fillRect/>
          </a:stretch>
        </p:blipFill>
        <p:spPr>
          <a:xfrm>
            <a:off x="4539647" y="1999231"/>
            <a:ext cx="2828925" cy="1343025"/>
          </a:xfrm>
          <a:prstGeom prst="rect">
            <a:avLst/>
          </a:prstGeom>
        </p:spPr>
      </p:pic>
    </p:spTree>
    <p:extLst>
      <p:ext uri="{BB962C8B-B14F-4D97-AF65-F5344CB8AC3E}">
        <p14:creationId xmlns:p14="http://schemas.microsoft.com/office/powerpoint/2010/main" val="4065034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251537" y="1117207"/>
            <a:ext cx="8508274" cy="646331"/>
          </a:xfrm>
          <a:prstGeom prst="rect">
            <a:avLst/>
          </a:prstGeom>
          <a:noFill/>
        </p:spPr>
        <p:txBody>
          <a:bodyPr wrap="square" rtlCol="0">
            <a:spAutoFit/>
          </a:bodyPr>
          <a:lstStyle/>
          <a:p>
            <a:pPr algn="ctr"/>
            <a:r>
              <a:rPr lang="en-US" sz="3600" dirty="0" smtClean="0"/>
              <a:t>Target Audience</a:t>
            </a:r>
            <a:endParaRPr lang="en-US" sz="3600" dirty="0"/>
          </a:p>
        </p:txBody>
      </p:sp>
      <p:sp>
        <p:nvSpPr>
          <p:cNvPr id="5" name="Rectangle 4"/>
          <p:cNvSpPr/>
          <p:nvPr/>
        </p:nvSpPr>
        <p:spPr>
          <a:xfrm>
            <a:off x="1077309" y="1763538"/>
            <a:ext cx="8650015" cy="5078313"/>
          </a:xfrm>
          <a:prstGeom prst="rect">
            <a:avLst/>
          </a:prstGeom>
        </p:spPr>
        <p:txBody>
          <a:bodyPr wrap="square">
            <a:spAutoFit/>
          </a:bodyPr>
          <a:lstStyle/>
          <a:p>
            <a:pPr marL="285750" indent="-285750">
              <a:buFont typeface="Arial" panose="020B0604020202020204" pitchFamily="34" charset="0"/>
              <a:buChar char="•"/>
            </a:pPr>
            <a:r>
              <a:rPr lang="en-US" dirty="0"/>
              <a:t>Anyone who wants to learn SAP ABAP language on practice in your own SAP System with all ABAP development tools</a:t>
            </a:r>
          </a:p>
          <a:p>
            <a:pPr marL="285750" indent="-285750">
              <a:buFont typeface="Arial" panose="020B0604020202020204" pitchFamily="34" charset="0"/>
              <a:buChar char="•"/>
            </a:pPr>
            <a:r>
              <a:rPr lang="en-US" dirty="0"/>
              <a:t>Anyone who wants to learn SAP Fiori / UX Design in your own preconfigured SAP system </a:t>
            </a:r>
          </a:p>
          <a:p>
            <a:pPr marL="285750" indent="-285750">
              <a:buFont typeface="Arial" panose="020B0604020202020204" pitchFamily="34" charset="0"/>
              <a:buChar char="•"/>
            </a:pPr>
            <a:r>
              <a:rPr lang="en-US" dirty="0"/>
              <a:t>Anyone who wants to learn SAP BI/BW in your own preconfigured SAP system  </a:t>
            </a:r>
          </a:p>
          <a:p>
            <a:pPr marL="285750" indent="-285750">
              <a:buFont typeface="Arial" panose="020B0604020202020204" pitchFamily="34" charset="0"/>
              <a:buChar char="•"/>
            </a:pPr>
            <a:r>
              <a:rPr lang="en-US" dirty="0"/>
              <a:t>Anyone who wants to learn SAP Basis in your own SAP system  </a:t>
            </a:r>
          </a:p>
          <a:p>
            <a:pPr marL="285750" indent="-285750">
              <a:buFont typeface="Arial" panose="020B0604020202020204" pitchFamily="34" charset="0"/>
              <a:buChar char="•"/>
            </a:pPr>
            <a:r>
              <a:rPr lang="en-US" dirty="0"/>
              <a:t>Anyone who wants to become a cloud  practitioner in the most popular clouds from Amazon, Google, Microsoft and </a:t>
            </a:r>
            <a:r>
              <a:rPr lang="en-US" dirty="0" err="1" smtClean="0"/>
              <a:t>Yandex</a:t>
            </a:r>
            <a:endParaRPr lang="en-US" dirty="0" smtClean="0"/>
          </a:p>
          <a:p>
            <a:endParaRPr lang="en-US" dirty="0"/>
          </a:p>
          <a:p>
            <a:r>
              <a:rPr lang="en-US" dirty="0" smtClean="0"/>
              <a:t>If </a:t>
            </a:r>
            <a:r>
              <a:rPr lang="en-US" dirty="0"/>
              <a:t>you are already an SAP Developer or SAP Functional Consultant basically at work you have restricted access to the system. Your own SAP System brings to you a new level of freedom. </a:t>
            </a:r>
            <a:endParaRPr lang="en-US" dirty="0" smtClean="0"/>
          </a:p>
          <a:p>
            <a:endParaRPr lang="en-US" dirty="0"/>
          </a:p>
          <a:p>
            <a:r>
              <a:rPr lang="en-US" b="1" dirty="0"/>
              <a:t>How does this course will be useful to </a:t>
            </a:r>
            <a:r>
              <a:rPr lang="en-US" b="1" dirty="0" smtClean="0"/>
              <a:t>me?</a:t>
            </a:r>
            <a:r>
              <a:rPr lang="en-US" dirty="0" smtClean="0"/>
              <a:t> </a:t>
            </a:r>
            <a:endParaRPr lang="en-US" dirty="0"/>
          </a:p>
          <a:p>
            <a:r>
              <a:rPr lang="en-US" dirty="0"/>
              <a:t>Small demo (ABAP, BW, FIORI, BASIS)  of the course open for preview. You can make sure that this system is suitable for your training.  Please go through it before you buy this course.</a:t>
            </a:r>
          </a:p>
          <a:p>
            <a:endParaRPr lang="en-US" dirty="0"/>
          </a:p>
        </p:txBody>
      </p:sp>
    </p:spTree>
    <p:extLst>
      <p:ext uri="{BB962C8B-B14F-4D97-AF65-F5344CB8AC3E}">
        <p14:creationId xmlns:p14="http://schemas.microsoft.com/office/powerpoint/2010/main" val="39045933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1532708" y="1024804"/>
            <a:ext cx="8508274" cy="769441"/>
          </a:xfrm>
          <a:prstGeom prst="rect">
            <a:avLst/>
          </a:prstGeom>
          <a:noFill/>
        </p:spPr>
        <p:txBody>
          <a:bodyPr wrap="square" rtlCol="0">
            <a:spAutoFit/>
          </a:bodyPr>
          <a:lstStyle/>
          <a:p>
            <a:pPr algn="ctr"/>
            <a:r>
              <a:rPr lang="en-US" sz="4400" dirty="0" smtClean="0"/>
              <a:t>Tools overview</a:t>
            </a:r>
            <a:endParaRPr lang="en-US" sz="4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404" y="1734207"/>
            <a:ext cx="5394617" cy="47592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36" y="5987818"/>
            <a:ext cx="2718344" cy="720409"/>
          </a:xfrm>
          <a:prstGeom prst="rect">
            <a:avLst/>
          </a:prstGeom>
        </p:spPr>
      </p:pic>
    </p:spTree>
    <p:extLst>
      <p:ext uri="{BB962C8B-B14F-4D97-AF65-F5344CB8AC3E}">
        <p14:creationId xmlns:p14="http://schemas.microsoft.com/office/powerpoint/2010/main" val="37607442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574765" y="1542740"/>
            <a:ext cx="10119360" cy="646331"/>
          </a:xfrm>
          <a:prstGeom prst="rect">
            <a:avLst/>
          </a:prstGeom>
          <a:noFill/>
        </p:spPr>
        <p:txBody>
          <a:bodyPr wrap="square" rtlCol="0">
            <a:spAutoFit/>
          </a:bodyPr>
          <a:lstStyle/>
          <a:p>
            <a:pPr algn="ctr"/>
            <a:r>
              <a:rPr lang="en-US" sz="3600" dirty="0" smtClean="0"/>
              <a:t>Where you can install your own SAP system?</a:t>
            </a:r>
            <a:endParaRPr lang="en-US" sz="3600" dirty="0"/>
          </a:p>
        </p:txBody>
      </p:sp>
      <p:graphicFrame>
        <p:nvGraphicFramePr>
          <p:cNvPr id="2" name="Diagram 1"/>
          <p:cNvGraphicFramePr/>
          <p:nvPr>
            <p:extLst>
              <p:ext uri="{D42A27DB-BD31-4B8C-83A1-F6EECF244321}">
                <p14:modId xmlns:p14="http://schemas.microsoft.com/office/powerpoint/2010/main" val="2593760674"/>
              </p:ext>
            </p:extLst>
          </p:nvPr>
        </p:nvGraphicFramePr>
        <p:xfrm>
          <a:off x="0" y="2865120"/>
          <a:ext cx="11268890" cy="2865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45644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10" y="2168894"/>
            <a:ext cx="2895648" cy="175867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154" y="2238605"/>
            <a:ext cx="2828925" cy="16192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7855" y="4268117"/>
            <a:ext cx="3736294" cy="233829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4149" y="4206164"/>
            <a:ext cx="3637297" cy="2462202"/>
          </a:xfrm>
          <a:prstGeom prst="rect">
            <a:avLst/>
          </a:prstGeom>
        </p:spPr>
      </p:pic>
      <p:sp>
        <p:nvSpPr>
          <p:cNvPr id="7" name="TextBox 6"/>
          <p:cNvSpPr txBox="1"/>
          <p:nvPr/>
        </p:nvSpPr>
        <p:spPr>
          <a:xfrm>
            <a:off x="592356" y="1238132"/>
            <a:ext cx="10119360" cy="646331"/>
          </a:xfrm>
          <a:prstGeom prst="rect">
            <a:avLst/>
          </a:prstGeom>
          <a:noFill/>
        </p:spPr>
        <p:txBody>
          <a:bodyPr wrap="square" rtlCol="0">
            <a:spAutoFit/>
          </a:bodyPr>
          <a:lstStyle/>
          <a:p>
            <a:pPr algn="ctr"/>
            <a:r>
              <a:rPr lang="en-US" sz="3600" dirty="0"/>
              <a:t>Where you can install your own SAP system?</a:t>
            </a:r>
          </a:p>
        </p:txBody>
      </p:sp>
    </p:spTree>
    <p:extLst>
      <p:ext uri="{BB962C8B-B14F-4D97-AF65-F5344CB8AC3E}">
        <p14:creationId xmlns:p14="http://schemas.microsoft.com/office/powerpoint/2010/main" val="34413754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183" y="2443610"/>
            <a:ext cx="5028981" cy="3054352"/>
          </a:xfrm>
          <a:prstGeom prst="rect">
            <a:avLst/>
          </a:prstGeom>
        </p:spPr>
      </p:pic>
      <p:sp>
        <p:nvSpPr>
          <p:cNvPr id="5" name="TextBox 4"/>
          <p:cNvSpPr txBox="1"/>
          <p:nvPr/>
        </p:nvSpPr>
        <p:spPr>
          <a:xfrm>
            <a:off x="480849" y="1296512"/>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24357799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6" name="Rectangle 5"/>
          <p:cNvSpPr/>
          <p:nvPr/>
        </p:nvSpPr>
        <p:spPr>
          <a:xfrm>
            <a:off x="1186658" y="1699737"/>
            <a:ext cx="8524901" cy="5632311"/>
          </a:xfrm>
          <a:prstGeom prst="rect">
            <a:avLst/>
          </a:prstGeom>
        </p:spPr>
        <p:txBody>
          <a:bodyPr wrap="square">
            <a:spAutoFit/>
          </a:bodyPr>
          <a:lstStyle/>
          <a:p>
            <a:r>
              <a:rPr lang="en-US" b="1" dirty="0"/>
              <a:t>Amazon Web Services (AWS)</a:t>
            </a:r>
            <a:r>
              <a:rPr lang="en-US" dirty="0"/>
              <a:t> is a secure cloud services platform, offering compute power, database storage, content delivery and other </a:t>
            </a:r>
            <a:r>
              <a:rPr lang="en-US" dirty="0" smtClean="0"/>
              <a:t>functionality.</a:t>
            </a:r>
          </a:p>
          <a:p>
            <a:r>
              <a:rPr lang="en-US" dirty="0" smtClean="0"/>
              <a:t>Some </a:t>
            </a:r>
            <a:r>
              <a:rPr lang="en-US" dirty="0"/>
              <a:t>of the key services related to our course</a:t>
            </a:r>
            <a:r>
              <a:rPr lang="ru-RU" dirty="0" smtClean="0"/>
              <a:t>.</a:t>
            </a:r>
            <a:endParaRPr lang="en-US" dirty="0" smtClean="0"/>
          </a:p>
          <a:p>
            <a:endParaRPr lang="en-US" dirty="0"/>
          </a:p>
          <a:p>
            <a:r>
              <a:rPr lang="en-US" b="1" dirty="0"/>
              <a:t>Basic Terminologies</a:t>
            </a:r>
          </a:p>
          <a:p>
            <a:r>
              <a:rPr lang="en-US" dirty="0"/>
              <a:t>Region — A region is a geographical area. Each region consists of 2 (or more) availability zones.</a:t>
            </a:r>
          </a:p>
          <a:p>
            <a:r>
              <a:rPr lang="en-US" dirty="0"/>
              <a:t>Availability Zone — It is simply a data center.</a:t>
            </a:r>
          </a:p>
          <a:p>
            <a:r>
              <a:rPr lang="en-US" dirty="0"/>
              <a:t>Edge Location — They are CDN (Content Delivery Network) endpoints for </a:t>
            </a:r>
            <a:r>
              <a:rPr lang="en-US" dirty="0" err="1"/>
              <a:t>CloudFront</a:t>
            </a:r>
            <a:r>
              <a:rPr lang="en-US" dirty="0" smtClean="0"/>
              <a:t>.</a:t>
            </a:r>
          </a:p>
          <a:p>
            <a:endParaRPr lang="en-US" dirty="0"/>
          </a:p>
          <a:p>
            <a:r>
              <a:rPr lang="en-US" b="1" dirty="0"/>
              <a:t>Compute</a:t>
            </a:r>
          </a:p>
          <a:p>
            <a:r>
              <a:rPr lang="en-US" dirty="0"/>
              <a:t>EC2 (Elastic Compute Cloud) — These are just the virtual machines in the cloud on which you have the OS level control. You can run whatever you want in them</a:t>
            </a:r>
            <a:r>
              <a:rPr lang="en-US" dirty="0" smtClean="0"/>
              <a:t>.</a:t>
            </a:r>
          </a:p>
          <a:p>
            <a:endParaRPr lang="en-US" b="1" dirty="0" smtClean="0"/>
          </a:p>
          <a:p>
            <a:r>
              <a:rPr lang="en-US" b="1" dirty="0" smtClean="0"/>
              <a:t>Storage</a:t>
            </a:r>
            <a:endParaRPr lang="en-US" b="1" dirty="0"/>
          </a:p>
          <a:p>
            <a:r>
              <a:rPr lang="en-US" dirty="0"/>
              <a:t>S3 (Simple Storage Service) </a:t>
            </a:r>
            <a:r>
              <a:rPr lang="en-US" b="1" dirty="0"/>
              <a:t>— </a:t>
            </a:r>
            <a:r>
              <a:rPr lang="en-US" dirty="0"/>
              <a:t>Storage service of AWS in which we can store objects like files, folders, images, documents, songs, etc</a:t>
            </a:r>
            <a:r>
              <a:rPr lang="en-US" dirty="0" smtClean="0"/>
              <a:t>.</a:t>
            </a:r>
            <a:endParaRPr lang="en-US" dirty="0"/>
          </a:p>
          <a:p>
            <a:endParaRPr lang="en-US" dirty="0"/>
          </a:p>
          <a:p>
            <a:endParaRPr lang="en-US" dirty="0"/>
          </a:p>
          <a:p>
            <a:endParaRPr lang="en-US" dirty="0"/>
          </a:p>
        </p:txBody>
      </p:sp>
      <p:sp>
        <p:nvSpPr>
          <p:cNvPr id="5" name="TextBox 4"/>
          <p:cNvSpPr txBox="1"/>
          <p:nvPr/>
        </p:nvSpPr>
        <p:spPr>
          <a:xfrm>
            <a:off x="911077" y="1060465"/>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39111912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621" y="1767841"/>
            <a:ext cx="7827740" cy="410173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12" y="5972053"/>
            <a:ext cx="2718344" cy="720409"/>
          </a:xfrm>
          <a:prstGeom prst="rect">
            <a:avLst/>
          </a:prstGeom>
        </p:spPr>
      </p:pic>
      <p:sp>
        <p:nvSpPr>
          <p:cNvPr id="5" name="TextBox 4"/>
          <p:cNvSpPr txBox="1"/>
          <p:nvPr/>
        </p:nvSpPr>
        <p:spPr>
          <a:xfrm>
            <a:off x="592356" y="1121510"/>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9573950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12" y="5972053"/>
            <a:ext cx="2718344" cy="720409"/>
          </a:xfrm>
          <a:prstGeom prst="rect">
            <a:avLst/>
          </a:prstGeom>
        </p:spPr>
      </p:pic>
      <p:sp>
        <p:nvSpPr>
          <p:cNvPr id="5" name="TextBox 4"/>
          <p:cNvSpPr txBox="1"/>
          <p:nvPr/>
        </p:nvSpPr>
        <p:spPr>
          <a:xfrm>
            <a:off x="592356" y="1121510"/>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5049438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2" name="Rectangle 1"/>
          <p:cNvSpPr/>
          <p:nvPr/>
        </p:nvSpPr>
        <p:spPr>
          <a:xfrm>
            <a:off x="4049455" y="1088977"/>
            <a:ext cx="2674194" cy="646331"/>
          </a:xfrm>
          <a:prstGeom prst="rect">
            <a:avLst/>
          </a:prstGeom>
        </p:spPr>
        <p:txBody>
          <a:bodyPr wrap="none">
            <a:spAutoFit/>
          </a:bodyPr>
          <a:lstStyle/>
          <a:p>
            <a:pPr algn="ctr"/>
            <a:r>
              <a:rPr lang="en-US" sz="3600" dirty="0"/>
              <a:t>Amazon AWS</a:t>
            </a:r>
          </a:p>
        </p:txBody>
      </p:sp>
      <p:sp>
        <p:nvSpPr>
          <p:cNvPr id="5" name="Rectangle 4"/>
          <p:cNvSpPr/>
          <p:nvPr/>
        </p:nvSpPr>
        <p:spPr>
          <a:xfrm>
            <a:off x="-71596" y="5395591"/>
            <a:ext cx="8381333" cy="861774"/>
          </a:xfrm>
          <a:prstGeom prst="rect">
            <a:avLst/>
          </a:prstGeom>
        </p:spPr>
        <p:txBody>
          <a:bodyPr wrap="none">
            <a:spAutoFit/>
          </a:bodyPr>
          <a:lstStyle/>
          <a:p>
            <a:pPr marL="571500" indent="-571500" algn="ctr">
              <a:buFont typeface="Arial" panose="020B0604020202020204" pitchFamily="34" charset="0"/>
              <a:buChar char="•"/>
            </a:pPr>
            <a:r>
              <a:rPr lang="en-US" sz="3600" dirty="0" smtClean="0"/>
              <a:t>Links and Linux commands in a plain text</a:t>
            </a:r>
          </a:p>
          <a:p>
            <a:pPr algn="ctr"/>
            <a:r>
              <a:rPr lang="en-US" sz="1400" dirty="0">
                <a:hlinkClick r:id="rId2"/>
              </a:rPr>
              <a:t>https://github.com/basisteam-io/BasisTeam-Content/blob/master/edu/sap_nw_in_cloud/aws.txt</a:t>
            </a:r>
            <a:endParaRPr lang="en-US" sz="1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38" y="1781705"/>
            <a:ext cx="7819697" cy="3567488"/>
          </a:xfrm>
          <a:prstGeom prst="rect">
            <a:avLst/>
          </a:prstGeom>
        </p:spPr>
      </p:pic>
    </p:spTree>
    <p:extLst>
      <p:ext uri="{BB962C8B-B14F-4D97-AF65-F5344CB8AC3E}">
        <p14:creationId xmlns:p14="http://schemas.microsoft.com/office/powerpoint/2010/main" val="29177966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243" y="1646743"/>
            <a:ext cx="5932833" cy="43385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34" y="6077619"/>
            <a:ext cx="2561808" cy="678925"/>
          </a:xfrm>
          <a:prstGeom prst="rect">
            <a:avLst/>
          </a:prstGeom>
        </p:spPr>
      </p:pic>
      <p:sp>
        <p:nvSpPr>
          <p:cNvPr id="6" name="TextBox 5"/>
          <p:cNvSpPr txBox="1"/>
          <p:nvPr/>
        </p:nvSpPr>
        <p:spPr>
          <a:xfrm>
            <a:off x="505646" y="1066331"/>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10609746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311" y="1767841"/>
            <a:ext cx="6865715" cy="40306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46" y="5798509"/>
            <a:ext cx="2944637" cy="780381"/>
          </a:xfrm>
          <a:prstGeom prst="rect">
            <a:avLst/>
          </a:prstGeom>
        </p:spPr>
      </p:pic>
      <p:sp>
        <p:nvSpPr>
          <p:cNvPr id="6" name="TextBox 5"/>
          <p:cNvSpPr txBox="1"/>
          <p:nvPr/>
        </p:nvSpPr>
        <p:spPr>
          <a:xfrm>
            <a:off x="592356" y="1121510"/>
            <a:ext cx="10119360" cy="646331"/>
          </a:xfrm>
          <a:prstGeom prst="rect">
            <a:avLst/>
          </a:prstGeom>
          <a:noFill/>
        </p:spPr>
        <p:txBody>
          <a:bodyPr wrap="square" rtlCol="0">
            <a:spAutoFit/>
          </a:bodyPr>
          <a:lstStyle/>
          <a:p>
            <a:pPr algn="ctr"/>
            <a:r>
              <a:rPr lang="en-US" sz="3600" dirty="0"/>
              <a:t>Amazon AWS</a:t>
            </a:r>
          </a:p>
        </p:txBody>
      </p:sp>
    </p:spTree>
    <p:extLst>
      <p:ext uri="{BB962C8B-B14F-4D97-AF65-F5344CB8AC3E}">
        <p14:creationId xmlns:p14="http://schemas.microsoft.com/office/powerpoint/2010/main" val="1007397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336516" y="1247272"/>
            <a:ext cx="8508274" cy="646331"/>
          </a:xfrm>
          <a:prstGeom prst="rect">
            <a:avLst/>
          </a:prstGeom>
          <a:noFill/>
        </p:spPr>
        <p:txBody>
          <a:bodyPr wrap="square" rtlCol="0">
            <a:spAutoFit/>
          </a:bodyPr>
          <a:lstStyle/>
          <a:p>
            <a:pPr algn="ctr"/>
            <a:r>
              <a:rPr lang="en-US" sz="3600" dirty="0" smtClean="0"/>
              <a:t>Course Requirements</a:t>
            </a:r>
            <a:endParaRPr lang="en-US" sz="3600" dirty="0"/>
          </a:p>
        </p:txBody>
      </p:sp>
      <p:sp>
        <p:nvSpPr>
          <p:cNvPr id="6" name="TextBox 5"/>
          <p:cNvSpPr txBox="1"/>
          <p:nvPr/>
        </p:nvSpPr>
        <p:spPr>
          <a:xfrm>
            <a:off x="854343" y="2111307"/>
            <a:ext cx="10119360" cy="3970318"/>
          </a:xfrm>
          <a:prstGeom prst="rect">
            <a:avLst/>
          </a:prstGeom>
          <a:noFill/>
        </p:spPr>
        <p:txBody>
          <a:bodyPr wrap="square" rtlCol="0">
            <a:spAutoFit/>
          </a:bodyPr>
          <a:lstStyle/>
          <a:p>
            <a:r>
              <a:rPr lang="en-US" dirty="0"/>
              <a:t>The requirements for the course are quite </a:t>
            </a:r>
            <a:r>
              <a:rPr lang="en-US" dirty="0" smtClean="0"/>
              <a:t>low - follow </a:t>
            </a:r>
            <a:r>
              <a:rPr lang="en-US" dirty="0"/>
              <a:t>the video </a:t>
            </a:r>
            <a:r>
              <a:rPr lang="en-US" dirty="0" smtClean="0"/>
              <a:t>lectures. </a:t>
            </a:r>
          </a:p>
          <a:p>
            <a:pPr fontAlgn="t"/>
            <a:r>
              <a:rPr lang="en-US" dirty="0" smtClean="0"/>
              <a:t>You </a:t>
            </a:r>
            <a:r>
              <a:rPr lang="en-US" dirty="0"/>
              <a:t>just </a:t>
            </a:r>
            <a:r>
              <a:rPr lang="en-US" dirty="0" smtClean="0"/>
              <a:t>need (but is not mandatory) </a:t>
            </a:r>
            <a:r>
              <a:rPr lang="en-US" dirty="0"/>
              <a:t>a basic understanding </a:t>
            </a:r>
            <a:r>
              <a:rPr lang="en-US" dirty="0" smtClean="0"/>
              <a:t>in SAP</a:t>
            </a:r>
            <a:r>
              <a:rPr lang="en-US" dirty="0"/>
              <a:t>,</a:t>
            </a:r>
            <a:br>
              <a:rPr lang="en-US" dirty="0"/>
            </a:br>
            <a:r>
              <a:rPr lang="en-US" dirty="0"/>
              <a:t>b</a:t>
            </a:r>
            <a:r>
              <a:rPr lang="en-US" dirty="0" smtClean="0"/>
              <a:t>asic </a:t>
            </a:r>
            <a:r>
              <a:rPr lang="en-US" dirty="0"/>
              <a:t>knowledge </a:t>
            </a:r>
            <a:r>
              <a:rPr lang="en-US" dirty="0" smtClean="0"/>
              <a:t>in Linux, and Windows operation systems. Ideally: you work / study SAP and wanting to learnt more at home in your own SAP system with full </a:t>
            </a:r>
            <a:r>
              <a:rPr lang="en-US" dirty="0"/>
              <a:t>rights (SAP_ALL profile) .</a:t>
            </a:r>
          </a:p>
          <a:p>
            <a:r>
              <a:rPr lang="en-US" dirty="0"/>
              <a:t>In short, the course is good for anyone wanting to learn more about SAP </a:t>
            </a:r>
            <a:r>
              <a:rPr lang="en-US" dirty="0" smtClean="0"/>
              <a:t>Basis, SAP Development and Cloud </a:t>
            </a:r>
            <a:r>
              <a:rPr lang="en-US" dirty="0"/>
              <a:t>Technologies</a:t>
            </a:r>
            <a:r>
              <a:rPr lang="en-US" dirty="0" smtClean="0"/>
              <a:t> on </a:t>
            </a:r>
            <a:r>
              <a:rPr lang="en-US" dirty="0"/>
              <a:t>practice</a:t>
            </a:r>
            <a:r>
              <a:rPr lang="en-US" dirty="0" smtClean="0"/>
              <a:t>. </a:t>
            </a:r>
            <a:endParaRPr lang="en-US" dirty="0"/>
          </a:p>
          <a:p>
            <a:endParaRPr lang="en-US" dirty="0" smtClean="0"/>
          </a:p>
          <a:p>
            <a:r>
              <a:rPr lang="en-US" dirty="0"/>
              <a:t>You can find a lot of separate courses about SAP ABAP, UX-design, SAP BASIS and FIORI (Links provided). This course about the installation of your own SAP </a:t>
            </a:r>
            <a:r>
              <a:rPr lang="en-US" dirty="0" smtClean="0"/>
              <a:t>System. </a:t>
            </a:r>
            <a:r>
              <a:rPr lang="en-US" dirty="0"/>
              <a:t>Provided development examples exist to show that an installed system can be used for educational purposes. </a:t>
            </a:r>
          </a:p>
          <a:p>
            <a:endParaRPr lang="en-US" dirty="0" smtClean="0"/>
          </a:p>
          <a:p>
            <a:r>
              <a:rPr lang="en-US" dirty="0"/>
              <a:t>All cloud providers from this course give credit to new users.</a:t>
            </a:r>
          </a:p>
          <a:p>
            <a:r>
              <a:rPr lang="en-US" dirty="0" smtClean="0"/>
              <a:t>Hence this </a:t>
            </a:r>
            <a:r>
              <a:rPr lang="en-US" dirty="0"/>
              <a:t>is enough to try the service without any charges from your credit card. </a:t>
            </a:r>
          </a:p>
          <a:p>
            <a:endParaRPr lang="en-US" dirty="0">
              <a:effectLst/>
            </a:endParaRPr>
          </a:p>
        </p:txBody>
      </p:sp>
    </p:spTree>
    <p:extLst>
      <p:ext uri="{BB962C8B-B14F-4D97-AF65-F5344CB8AC3E}">
        <p14:creationId xmlns:p14="http://schemas.microsoft.com/office/powerpoint/2010/main" val="7485035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4168" y="1974939"/>
            <a:ext cx="5906514" cy="3380833"/>
          </a:xfrm>
          <a:prstGeom prst="rect">
            <a:avLst/>
          </a:prstGeom>
        </p:spPr>
      </p:pic>
      <p:sp>
        <p:nvSpPr>
          <p:cNvPr id="5" name="TextBox 4"/>
          <p:cNvSpPr txBox="1"/>
          <p:nvPr/>
        </p:nvSpPr>
        <p:spPr>
          <a:xfrm>
            <a:off x="666711" y="1153040"/>
            <a:ext cx="10119360" cy="646331"/>
          </a:xfrm>
          <a:prstGeom prst="rect">
            <a:avLst/>
          </a:prstGeom>
          <a:noFill/>
        </p:spPr>
        <p:txBody>
          <a:bodyPr wrap="square" rtlCol="0">
            <a:spAutoFit/>
          </a:bodyPr>
          <a:lstStyle/>
          <a:p>
            <a:pPr algn="ctr"/>
            <a:r>
              <a:rPr lang="en-US" sz="3600" dirty="0"/>
              <a:t>Google Cloud Platform</a:t>
            </a:r>
          </a:p>
        </p:txBody>
      </p:sp>
    </p:spTree>
    <p:extLst>
      <p:ext uri="{BB962C8B-B14F-4D97-AF65-F5344CB8AC3E}">
        <p14:creationId xmlns:p14="http://schemas.microsoft.com/office/powerpoint/2010/main" val="16359406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646" y="1852448"/>
            <a:ext cx="1832906" cy="1049138"/>
          </a:xfrm>
          <a:prstGeom prst="rect">
            <a:avLst/>
          </a:prstGeom>
        </p:spPr>
      </p:pic>
      <p:sp>
        <p:nvSpPr>
          <p:cNvPr id="5" name="Rectangle 4"/>
          <p:cNvSpPr/>
          <p:nvPr/>
        </p:nvSpPr>
        <p:spPr>
          <a:xfrm>
            <a:off x="1879199" y="3071299"/>
            <a:ext cx="7540697" cy="3416320"/>
          </a:xfrm>
          <a:prstGeom prst="rect">
            <a:avLst/>
          </a:prstGeom>
        </p:spPr>
        <p:txBody>
          <a:bodyPr wrap="square">
            <a:spAutoFit/>
          </a:bodyPr>
          <a:lstStyle/>
          <a:p>
            <a:r>
              <a:rPr lang="en-US" dirty="0"/>
              <a:t>Google Cloud Platform (GCP), offered by Google, is a suite of cloud computing services that runs on the same infrastructure that Google uses internally for its end-user products, such as Google Search and YouTube. Alongside a set of management tools, it provides a series of modular cloud services including computing, data storage, data analytics and machine learning. Registration requires a credit card or bank account details.</a:t>
            </a:r>
          </a:p>
          <a:p>
            <a:endParaRPr lang="en-US" dirty="0"/>
          </a:p>
          <a:p>
            <a:r>
              <a:rPr lang="en-US" dirty="0"/>
              <a:t>Google Cloud Platform provides infrastructure as a service, platform as a service, and </a:t>
            </a:r>
            <a:r>
              <a:rPr lang="en-US" dirty="0" err="1"/>
              <a:t>serverless</a:t>
            </a:r>
            <a:r>
              <a:rPr lang="en-US" dirty="0"/>
              <a:t> computing environments</a:t>
            </a:r>
            <a:r>
              <a:rPr lang="en-US" dirty="0" smtClean="0"/>
              <a:t>.</a:t>
            </a:r>
            <a:endParaRPr lang="en-US" dirty="0"/>
          </a:p>
          <a:p>
            <a:endParaRPr lang="en-US" dirty="0"/>
          </a:p>
          <a:p>
            <a:r>
              <a:rPr lang="en-US" dirty="0"/>
              <a:t>Google lists over 90 products under the Google Cloud brand. Some of the key services related to our course </a:t>
            </a:r>
            <a:endParaRPr lang="en-US" dirty="0">
              <a:effectLst/>
            </a:endParaRPr>
          </a:p>
        </p:txBody>
      </p:sp>
      <p:sp>
        <p:nvSpPr>
          <p:cNvPr id="2" name="Rectangle 1"/>
          <p:cNvSpPr/>
          <p:nvPr/>
        </p:nvSpPr>
        <p:spPr>
          <a:xfrm>
            <a:off x="3293144" y="1036404"/>
            <a:ext cx="4425059" cy="646331"/>
          </a:xfrm>
          <a:prstGeom prst="rect">
            <a:avLst/>
          </a:prstGeom>
        </p:spPr>
        <p:txBody>
          <a:bodyPr wrap="none">
            <a:spAutoFit/>
          </a:bodyPr>
          <a:lstStyle/>
          <a:p>
            <a:pPr algn="ctr"/>
            <a:r>
              <a:rPr lang="en-US" sz="3600" dirty="0"/>
              <a:t>Google Cloud Platform</a:t>
            </a:r>
          </a:p>
        </p:txBody>
      </p:sp>
    </p:spTree>
    <p:extLst>
      <p:ext uri="{BB962C8B-B14F-4D97-AF65-F5344CB8AC3E}">
        <p14:creationId xmlns:p14="http://schemas.microsoft.com/office/powerpoint/2010/main" val="1800739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645" y="1749971"/>
            <a:ext cx="2380865" cy="1362785"/>
          </a:xfrm>
          <a:prstGeom prst="rect">
            <a:avLst/>
          </a:prstGeom>
        </p:spPr>
      </p:pic>
      <p:sp>
        <p:nvSpPr>
          <p:cNvPr id="5" name="Rectangle 4"/>
          <p:cNvSpPr/>
          <p:nvPr/>
        </p:nvSpPr>
        <p:spPr>
          <a:xfrm>
            <a:off x="2344614" y="3112757"/>
            <a:ext cx="7221416" cy="2893100"/>
          </a:xfrm>
          <a:prstGeom prst="rect">
            <a:avLst/>
          </a:prstGeom>
        </p:spPr>
        <p:txBody>
          <a:bodyPr wrap="square">
            <a:spAutoFit/>
          </a:bodyPr>
          <a:lstStyle/>
          <a:p>
            <a:r>
              <a:rPr lang="en-US" dirty="0"/>
              <a:t>Google lists over 90 products under the Google Cloud brand. Some of the key services related to our </a:t>
            </a:r>
            <a:r>
              <a:rPr lang="en-US" dirty="0" smtClean="0"/>
              <a:t>course</a:t>
            </a:r>
            <a:r>
              <a:rPr lang="ru-RU" dirty="0" smtClean="0"/>
              <a:t>.</a:t>
            </a:r>
            <a:endParaRPr lang="ru-RU" dirty="0">
              <a:effectLst/>
            </a:endParaRPr>
          </a:p>
          <a:p>
            <a:r>
              <a:rPr lang="en-US" sz="2000" b="1" dirty="0"/>
              <a:t>Compute</a:t>
            </a:r>
          </a:p>
          <a:p>
            <a:pPr marL="285750" indent="-285750">
              <a:buFont typeface="Arial" panose="020B0604020202020204" pitchFamily="34" charset="0"/>
              <a:buChar char="•"/>
            </a:pPr>
            <a:r>
              <a:rPr lang="en-US" dirty="0"/>
              <a:t>App Engine - Platform as a Service to deploy Java, PHP, Node.js, Python, Ruby and Go applications.</a:t>
            </a:r>
          </a:p>
          <a:p>
            <a:pPr marL="285750" indent="-285750">
              <a:buFont typeface="Arial" panose="020B0604020202020204" pitchFamily="34" charset="0"/>
              <a:buChar char="•"/>
            </a:pPr>
            <a:r>
              <a:rPr lang="en-US" dirty="0"/>
              <a:t>Compute Engine - Infrastructure as a Service to run Microsoft Windows and Linux virtual machines.</a:t>
            </a:r>
          </a:p>
          <a:p>
            <a:pPr marL="285750" indent="-285750">
              <a:buFont typeface="Arial" panose="020B0604020202020204" pitchFamily="34" charset="0"/>
              <a:buChar char="•"/>
            </a:pPr>
            <a:r>
              <a:rPr lang="en-US" dirty="0"/>
              <a:t>Kubernetes Engine (GKE).</a:t>
            </a:r>
          </a:p>
          <a:p>
            <a:pPr marL="285750" indent="-285750">
              <a:buFont typeface="Arial" panose="020B0604020202020204" pitchFamily="34" charset="0"/>
              <a:buChar char="•"/>
            </a:pPr>
            <a:r>
              <a:rPr lang="en-US" dirty="0"/>
              <a:t>Cloud Functions - Functions as a Service to run event-driven code written in Node.js, Python or Go.</a:t>
            </a:r>
            <a:endParaRPr lang="en-US" dirty="0">
              <a:effectLst/>
            </a:endParaRPr>
          </a:p>
        </p:txBody>
      </p:sp>
      <p:sp>
        <p:nvSpPr>
          <p:cNvPr id="2" name="Rectangle 1"/>
          <p:cNvSpPr/>
          <p:nvPr/>
        </p:nvSpPr>
        <p:spPr>
          <a:xfrm>
            <a:off x="3293144" y="1103639"/>
            <a:ext cx="4425059" cy="646331"/>
          </a:xfrm>
          <a:prstGeom prst="rect">
            <a:avLst/>
          </a:prstGeom>
        </p:spPr>
        <p:txBody>
          <a:bodyPr wrap="none">
            <a:spAutoFit/>
          </a:bodyPr>
          <a:lstStyle/>
          <a:p>
            <a:pPr algn="ctr"/>
            <a:r>
              <a:rPr lang="en-US" sz="3600" dirty="0"/>
              <a:t>Google Cloud Platform</a:t>
            </a:r>
          </a:p>
        </p:txBody>
      </p:sp>
    </p:spTree>
    <p:extLst>
      <p:ext uri="{BB962C8B-B14F-4D97-AF65-F5344CB8AC3E}">
        <p14:creationId xmlns:p14="http://schemas.microsoft.com/office/powerpoint/2010/main" val="30876449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808586" y="1986917"/>
            <a:ext cx="7221416" cy="4524315"/>
          </a:xfrm>
          <a:prstGeom prst="rect">
            <a:avLst/>
          </a:prstGeom>
        </p:spPr>
        <p:txBody>
          <a:bodyPr wrap="square">
            <a:spAutoFit/>
          </a:bodyPr>
          <a:lstStyle/>
          <a:p>
            <a:r>
              <a:rPr lang="en-US" b="1" dirty="0"/>
              <a:t>Networking</a:t>
            </a:r>
          </a:p>
          <a:p>
            <a:r>
              <a:rPr lang="en-US" dirty="0"/>
              <a:t>VPC - Virtual Private Cloud for managing the software defined network of cloud resources.</a:t>
            </a:r>
          </a:p>
          <a:p>
            <a:r>
              <a:rPr lang="en-US" dirty="0"/>
              <a:t>Cloud Load Balancing - Software-defined, managed service for load balancing the traffic.</a:t>
            </a:r>
          </a:p>
          <a:p>
            <a:r>
              <a:rPr lang="en-US" dirty="0"/>
              <a:t>Cloud Armor - Web application firewall to protect workloads from </a:t>
            </a:r>
            <a:r>
              <a:rPr lang="en-US" dirty="0" err="1"/>
              <a:t>DDoS</a:t>
            </a:r>
            <a:r>
              <a:rPr lang="en-US" dirty="0"/>
              <a:t> attacks.</a:t>
            </a:r>
          </a:p>
          <a:p>
            <a:endParaRPr lang="en-US" dirty="0"/>
          </a:p>
          <a:p>
            <a:r>
              <a:rPr lang="en-US" b="1" dirty="0"/>
              <a:t>Management Tools</a:t>
            </a:r>
          </a:p>
          <a:p>
            <a:r>
              <a:rPr lang="en-US" dirty="0" err="1"/>
              <a:t>Stackdriver</a:t>
            </a:r>
            <a:r>
              <a:rPr lang="en-US" dirty="0"/>
              <a:t> - Monitoring, logging, and diagnostics for applications on Google Cloud Platform and AWS.</a:t>
            </a:r>
          </a:p>
          <a:p>
            <a:endParaRPr lang="en-US" dirty="0"/>
          </a:p>
          <a:p>
            <a:r>
              <a:rPr lang="en-US" b="1" dirty="0"/>
              <a:t>Identity &amp; Security</a:t>
            </a:r>
          </a:p>
          <a:p>
            <a:r>
              <a:rPr lang="en-US" dirty="0"/>
              <a:t>Cloud Identity - Single sign-on (SSO) service based on SAML 2.0 and </a:t>
            </a:r>
            <a:r>
              <a:rPr lang="en-US" dirty="0" err="1"/>
              <a:t>OpenID</a:t>
            </a:r>
            <a:r>
              <a:rPr lang="en-US" dirty="0"/>
              <a:t>.</a:t>
            </a:r>
          </a:p>
          <a:p>
            <a:endParaRPr lang="en-US" dirty="0">
              <a:effectLst/>
            </a:endParaRPr>
          </a:p>
        </p:txBody>
      </p:sp>
      <p:sp>
        <p:nvSpPr>
          <p:cNvPr id="2" name="Rectangle 1"/>
          <p:cNvSpPr/>
          <p:nvPr/>
        </p:nvSpPr>
        <p:spPr>
          <a:xfrm>
            <a:off x="3293144" y="1103639"/>
            <a:ext cx="4425059" cy="646331"/>
          </a:xfrm>
          <a:prstGeom prst="rect">
            <a:avLst/>
          </a:prstGeom>
        </p:spPr>
        <p:txBody>
          <a:bodyPr wrap="none">
            <a:spAutoFit/>
          </a:bodyPr>
          <a:lstStyle/>
          <a:p>
            <a:pPr algn="ctr"/>
            <a:r>
              <a:rPr lang="en-US" sz="3600" dirty="0"/>
              <a:t>Google Cloud Platform</a:t>
            </a:r>
          </a:p>
        </p:txBody>
      </p:sp>
    </p:spTree>
    <p:extLst>
      <p:ext uri="{BB962C8B-B14F-4D97-AF65-F5344CB8AC3E}">
        <p14:creationId xmlns:p14="http://schemas.microsoft.com/office/powerpoint/2010/main" val="5293399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29" y="1767842"/>
            <a:ext cx="8215059" cy="4057518"/>
          </a:xfrm>
          <a:prstGeom prst="rect">
            <a:avLst/>
          </a:prstGeom>
        </p:spPr>
      </p:pic>
      <p:sp>
        <p:nvSpPr>
          <p:cNvPr id="5" name="TextBox 4"/>
          <p:cNvSpPr txBox="1"/>
          <p:nvPr/>
        </p:nvSpPr>
        <p:spPr>
          <a:xfrm>
            <a:off x="592356" y="1121510"/>
            <a:ext cx="10119360" cy="646331"/>
          </a:xfrm>
          <a:prstGeom prst="rect">
            <a:avLst/>
          </a:prstGeom>
          <a:noFill/>
        </p:spPr>
        <p:txBody>
          <a:bodyPr wrap="square" rtlCol="0">
            <a:spAutoFit/>
          </a:bodyPr>
          <a:lstStyle/>
          <a:p>
            <a:pPr algn="ctr"/>
            <a:r>
              <a:rPr lang="en-US" sz="3600" dirty="0"/>
              <a:t>Google Cloud Platform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84" y="6006662"/>
            <a:ext cx="2433622" cy="644953"/>
          </a:xfrm>
          <a:prstGeom prst="rect">
            <a:avLst/>
          </a:prstGeom>
        </p:spPr>
      </p:pic>
    </p:spTree>
    <p:extLst>
      <p:ext uri="{BB962C8B-B14F-4D97-AF65-F5344CB8AC3E}">
        <p14:creationId xmlns:p14="http://schemas.microsoft.com/office/powerpoint/2010/main" val="174702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592356" y="1121510"/>
            <a:ext cx="10119360" cy="646331"/>
          </a:xfrm>
          <a:prstGeom prst="rect">
            <a:avLst/>
          </a:prstGeom>
          <a:noFill/>
        </p:spPr>
        <p:txBody>
          <a:bodyPr wrap="square" rtlCol="0">
            <a:spAutoFit/>
          </a:bodyPr>
          <a:lstStyle/>
          <a:p>
            <a:pPr algn="ctr"/>
            <a:r>
              <a:rPr lang="en-US" sz="3600" dirty="0"/>
              <a:t>Google Cloud Platform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84" y="6006662"/>
            <a:ext cx="2433622" cy="644953"/>
          </a:xfrm>
          <a:prstGeom prst="rect">
            <a:avLst/>
          </a:prstGeom>
        </p:spPr>
      </p:pic>
      <p:sp>
        <p:nvSpPr>
          <p:cNvPr id="7" name="TextBox 6"/>
          <p:cNvSpPr txBox="1"/>
          <p:nvPr/>
        </p:nvSpPr>
        <p:spPr>
          <a:xfrm>
            <a:off x="592356" y="1699493"/>
            <a:ext cx="10119360" cy="646331"/>
          </a:xfrm>
          <a:prstGeom prst="rect">
            <a:avLst/>
          </a:prstGeom>
          <a:noFill/>
        </p:spPr>
        <p:txBody>
          <a:bodyPr wrap="square" rtlCol="0">
            <a:spAutoFit/>
          </a:bodyPr>
          <a:lstStyle/>
          <a:p>
            <a:pPr algn="ctr"/>
            <a:r>
              <a:rPr lang="en-US" sz="3600" dirty="0" smtClean="0"/>
              <a:t>Mobile Cloud Console Overview</a:t>
            </a:r>
            <a:endParaRPr lang="en-US" sz="3600" dirty="0"/>
          </a:p>
        </p:txBody>
      </p:sp>
      <p:pic>
        <p:nvPicPr>
          <p:cNvPr id="2" name="Picture 1"/>
          <p:cNvPicPr>
            <a:picLocks noChangeAspect="1"/>
          </p:cNvPicPr>
          <p:nvPr/>
        </p:nvPicPr>
        <p:blipFill>
          <a:blip r:embed="rId3"/>
          <a:stretch>
            <a:fillRect/>
          </a:stretch>
        </p:blipFill>
        <p:spPr>
          <a:xfrm>
            <a:off x="4047887" y="2345824"/>
            <a:ext cx="3208298" cy="4389500"/>
          </a:xfrm>
          <a:prstGeom prst="rect">
            <a:avLst/>
          </a:prstGeom>
        </p:spPr>
      </p:pic>
    </p:spTree>
    <p:extLst>
      <p:ext uri="{BB962C8B-B14F-4D97-AF65-F5344CB8AC3E}">
        <p14:creationId xmlns:p14="http://schemas.microsoft.com/office/powerpoint/2010/main" val="29999714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2" name="Rectangle 1"/>
          <p:cNvSpPr/>
          <p:nvPr/>
        </p:nvSpPr>
        <p:spPr>
          <a:xfrm>
            <a:off x="3174023" y="1088977"/>
            <a:ext cx="4425058" cy="646331"/>
          </a:xfrm>
          <a:prstGeom prst="rect">
            <a:avLst/>
          </a:prstGeom>
        </p:spPr>
        <p:txBody>
          <a:bodyPr wrap="none">
            <a:spAutoFit/>
          </a:bodyPr>
          <a:lstStyle/>
          <a:p>
            <a:pPr algn="ctr"/>
            <a:r>
              <a:rPr lang="en-US" sz="3600" dirty="0"/>
              <a:t>Google Cloud </a:t>
            </a:r>
            <a:r>
              <a:rPr lang="en-US" sz="3600" dirty="0" smtClean="0"/>
              <a:t>Platform</a:t>
            </a:r>
          </a:p>
        </p:txBody>
      </p:sp>
      <p:sp>
        <p:nvSpPr>
          <p:cNvPr id="5" name="Rectangle 4"/>
          <p:cNvSpPr/>
          <p:nvPr/>
        </p:nvSpPr>
        <p:spPr>
          <a:xfrm>
            <a:off x="-71596" y="5395591"/>
            <a:ext cx="8381333" cy="861774"/>
          </a:xfrm>
          <a:prstGeom prst="rect">
            <a:avLst/>
          </a:prstGeom>
        </p:spPr>
        <p:txBody>
          <a:bodyPr wrap="none">
            <a:spAutoFit/>
          </a:bodyPr>
          <a:lstStyle/>
          <a:p>
            <a:pPr marL="571500" indent="-571500" algn="ctr">
              <a:buFont typeface="Arial" panose="020B0604020202020204" pitchFamily="34" charset="0"/>
              <a:buChar char="•"/>
            </a:pPr>
            <a:r>
              <a:rPr lang="en-US" sz="3600" dirty="0" smtClean="0"/>
              <a:t>Links and Linux commands in a plain text</a:t>
            </a:r>
          </a:p>
          <a:p>
            <a:pPr algn="ctr"/>
            <a:r>
              <a:rPr lang="en-US" sz="1400" dirty="0">
                <a:hlinkClick r:id="rId2"/>
              </a:rPr>
              <a:t>https://github.com/basisteam-io/BasisTeam-Content/blob/master/edu/sap_nw_in_cloud/gcp.txt</a:t>
            </a:r>
            <a:endParaRPr lang="en-US" sz="1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186" y="1832030"/>
            <a:ext cx="7599081" cy="3466839"/>
          </a:xfrm>
          <a:prstGeom prst="rect">
            <a:avLst/>
          </a:prstGeom>
        </p:spPr>
      </p:pic>
    </p:spTree>
    <p:extLst>
      <p:ext uri="{BB962C8B-B14F-4D97-AF65-F5344CB8AC3E}">
        <p14:creationId xmlns:p14="http://schemas.microsoft.com/office/powerpoint/2010/main" val="27736163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51" y="1702767"/>
            <a:ext cx="6124903" cy="4800881"/>
          </a:xfrm>
          <a:prstGeom prst="rect">
            <a:avLst/>
          </a:prstGeom>
        </p:spPr>
      </p:pic>
      <p:sp>
        <p:nvSpPr>
          <p:cNvPr id="2" name="Rectangle 1"/>
          <p:cNvSpPr/>
          <p:nvPr/>
        </p:nvSpPr>
        <p:spPr>
          <a:xfrm>
            <a:off x="3174023" y="1088977"/>
            <a:ext cx="4425059" cy="646331"/>
          </a:xfrm>
          <a:prstGeom prst="rect">
            <a:avLst/>
          </a:prstGeom>
        </p:spPr>
        <p:txBody>
          <a:bodyPr wrap="none">
            <a:spAutoFit/>
          </a:bodyPr>
          <a:lstStyle/>
          <a:p>
            <a:pPr algn="ctr"/>
            <a:r>
              <a:rPr lang="en-US" sz="3600" dirty="0"/>
              <a:t>Google Cloud Platform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242" y="6090914"/>
            <a:ext cx="2088931" cy="553604"/>
          </a:xfrm>
          <a:prstGeom prst="rect">
            <a:avLst/>
          </a:prstGeom>
        </p:spPr>
      </p:pic>
    </p:spTree>
    <p:extLst>
      <p:ext uri="{BB962C8B-B14F-4D97-AF65-F5344CB8AC3E}">
        <p14:creationId xmlns:p14="http://schemas.microsoft.com/office/powerpoint/2010/main" val="42667311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592356" y="1121510"/>
            <a:ext cx="10119360" cy="646331"/>
          </a:xfrm>
          <a:prstGeom prst="rect">
            <a:avLst/>
          </a:prstGeom>
          <a:noFill/>
        </p:spPr>
        <p:txBody>
          <a:bodyPr wrap="square" rtlCol="0">
            <a:spAutoFit/>
          </a:bodyPr>
          <a:lstStyle/>
          <a:p>
            <a:pPr algn="ctr"/>
            <a:r>
              <a:rPr lang="en-US" sz="3600" dirty="0"/>
              <a:t>Google Cloud Platform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84" y="6006662"/>
            <a:ext cx="2433622" cy="6449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695" y="1767841"/>
            <a:ext cx="8296126" cy="3793048"/>
          </a:xfrm>
          <a:prstGeom prst="rect">
            <a:avLst/>
          </a:prstGeom>
        </p:spPr>
      </p:pic>
    </p:spTree>
    <p:extLst>
      <p:ext uri="{BB962C8B-B14F-4D97-AF65-F5344CB8AC3E}">
        <p14:creationId xmlns:p14="http://schemas.microsoft.com/office/powerpoint/2010/main" val="39540911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299633" y="1457516"/>
            <a:ext cx="10119360" cy="646331"/>
          </a:xfrm>
          <a:prstGeom prst="rect">
            <a:avLst/>
          </a:prstGeom>
          <a:noFill/>
        </p:spPr>
        <p:txBody>
          <a:bodyPr wrap="square" rtlCol="0">
            <a:spAutoFit/>
          </a:bodyPr>
          <a:lstStyle/>
          <a:p>
            <a:pPr algn="ctr"/>
            <a:r>
              <a:rPr lang="en-US" sz="3600" dirty="0" smtClean="0"/>
              <a:t>BI/BW Developer. Extended example (Resources)</a:t>
            </a:r>
            <a:endParaRPr lang="en-US" sz="3600" dirty="0"/>
          </a:p>
        </p:txBody>
      </p:sp>
      <p:sp>
        <p:nvSpPr>
          <p:cNvPr id="7" name="Rectangle 6"/>
          <p:cNvSpPr/>
          <p:nvPr/>
        </p:nvSpPr>
        <p:spPr>
          <a:xfrm>
            <a:off x="711200" y="2590020"/>
            <a:ext cx="8190523" cy="646331"/>
          </a:xfrm>
          <a:prstGeom prst="rect">
            <a:avLst/>
          </a:prstGeom>
        </p:spPr>
        <p:txBody>
          <a:bodyPr wrap="square">
            <a:spAutoFit/>
          </a:bodyPr>
          <a:lstStyle/>
          <a:p>
            <a:r>
              <a:rPr lang="en-US" dirty="0">
                <a:hlinkClick r:id="rId2"/>
              </a:rPr>
              <a:t>https://www.brightworkresearch.com/sapplanning/2008/07/08/dp-bw-dimensions-and-fact-table/</a:t>
            </a:r>
            <a:endParaRPr lang="en-US" dirty="0"/>
          </a:p>
        </p:txBody>
      </p:sp>
      <p:sp>
        <p:nvSpPr>
          <p:cNvPr id="8" name="TextBox 7"/>
          <p:cNvSpPr txBox="1"/>
          <p:nvPr/>
        </p:nvSpPr>
        <p:spPr>
          <a:xfrm>
            <a:off x="804983" y="2220688"/>
            <a:ext cx="6908801" cy="369332"/>
          </a:xfrm>
          <a:prstGeom prst="rect">
            <a:avLst/>
          </a:prstGeom>
          <a:noFill/>
        </p:spPr>
        <p:txBody>
          <a:bodyPr wrap="square" rtlCol="0">
            <a:spAutoFit/>
          </a:bodyPr>
          <a:lstStyle/>
          <a:p>
            <a:r>
              <a:rPr lang="ru-RU" dirty="0" smtClean="0"/>
              <a:t>1.</a:t>
            </a:r>
            <a:r>
              <a:rPr lang="en-US" dirty="0"/>
              <a:t> Understanding BW </a:t>
            </a:r>
            <a:r>
              <a:rPr lang="en-US" dirty="0" err="1"/>
              <a:t>InfoCube</a:t>
            </a:r>
            <a:r>
              <a:rPr lang="en-US" dirty="0"/>
              <a:t> Dimensions and Fact Table</a:t>
            </a:r>
          </a:p>
        </p:txBody>
      </p:sp>
      <p:pic>
        <p:nvPicPr>
          <p:cNvPr id="2" name="Picture 1"/>
          <p:cNvPicPr>
            <a:picLocks noChangeAspect="1"/>
          </p:cNvPicPr>
          <p:nvPr/>
        </p:nvPicPr>
        <p:blipFill>
          <a:blip r:embed="rId3"/>
          <a:stretch>
            <a:fillRect/>
          </a:stretch>
        </p:blipFill>
        <p:spPr>
          <a:xfrm>
            <a:off x="582490" y="3470032"/>
            <a:ext cx="5617268" cy="2967525"/>
          </a:xfrm>
          <a:prstGeom prst="rect">
            <a:avLst/>
          </a:prstGeom>
        </p:spPr>
      </p:pic>
    </p:spTree>
    <p:extLst>
      <p:ext uri="{BB962C8B-B14F-4D97-AF65-F5344CB8AC3E}">
        <p14:creationId xmlns:p14="http://schemas.microsoft.com/office/powerpoint/2010/main" val="854722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423226" y="1207859"/>
            <a:ext cx="8508274" cy="646331"/>
          </a:xfrm>
          <a:prstGeom prst="rect">
            <a:avLst/>
          </a:prstGeom>
          <a:noFill/>
        </p:spPr>
        <p:txBody>
          <a:bodyPr wrap="square" rtlCol="0">
            <a:spAutoFit/>
          </a:bodyPr>
          <a:lstStyle/>
          <a:p>
            <a:pPr algn="ctr"/>
            <a:r>
              <a:rPr lang="en-US" sz="3600" dirty="0" smtClean="0"/>
              <a:t>Course Requirements</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09" y="2346516"/>
            <a:ext cx="6683319" cy="975445"/>
          </a:xfrm>
          <a:prstGeom prst="rect">
            <a:avLst/>
          </a:prstGeom>
        </p:spPr>
      </p:pic>
      <p:sp>
        <p:nvSpPr>
          <p:cNvPr id="2" name="Rectangle 1"/>
          <p:cNvSpPr/>
          <p:nvPr/>
        </p:nvSpPr>
        <p:spPr>
          <a:xfrm>
            <a:off x="894009" y="1915687"/>
            <a:ext cx="2770502" cy="369332"/>
          </a:xfrm>
          <a:prstGeom prst="rect">
            <a:avLst/>
          </a:prstGeom>
        </p:spPr>
        <p:txBody>
          <a:bodyPr wrap="none">
            <a:spAutoFit/>
          </a:bodyPr>
          <a:lstStyle/>
          <a:p>
            <a:r>
              <a:rPr lang="en-US" dirty="0" smtClean="0"/>
              <a:t>Free trial. Example for GCP. </a:t>
            </a:r>
            <a:endParaRPr lang="en-US" dirty="0"/>
          </a:p>
        </p:txBody>
      </p:sp>
      <p:sp>
        <p:nvSpPr>
          <p:cNvPr id="8" name="Rectangle 7"/>
          <p:cNvSpPr/>
          <p:nvPr/>
        </p:nvSpPr>
        <p:spPr>
          <a:xfrm>
            <a:off x="894009" y="3814287"/>
            <a:ext cx="3907736" cy="369332"/>
          </a:xfrm>
          <a:prstGeom prst="rect">
            <a:avLst/>
          </a:prstGeom>
        </p:spPr>
        <p:txBody>
          <a:bodyPr wrap="none">
            <a:spAutoFit/>
          </a:bodyPr>
          <a:lstStyle/>
          <a:p>
            <a:r>
              <a:rPr lang="en-US" dirty="0" smtClean="0"/>
              <a:t>Free trial. Example for Microsoft Azure.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10" y="4270426"/>
            <a:ext cx="9057290" cy="1443592"/>
          </a:xfrm>
          <a:prstGeom prst="rect">
            <a:avLst/>
          </a:prstGeom>
        </p:spPr>
      </p:pic>
    </p:spTree>
    <p:extLst>
      <p:ext uri="{BB962C8B-B14F-4D97-AF65-F5344CB8AC3E}">
        <p14:creationId xmlns:p14="http://schemas.microsoft.com/office/powerpoint/2010/main" val="21335315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TextBox 4"/>
          <p:cNvSpPr txBox="1"/>
          <p:nvPr/>
        </p:nvSpPr>
        <p:spPr>
          <a:xfrm>
            <a:off x="299633" y="1457516"/>
            <a:ext cx="10119360" cy="646331"/>
          </a:xfrm>
          <a:prstGeom prst="rect">
            <a:avLst/>
          </a:prstGeom>
          <a:noFill/>
        </p:spPr>
        <p:txBody>
          <a:bodyPr wrap="square" rtlCol="0">
            <a:spAutoFit/>
          </a:bodyPr>
          <a:lstStyle/>
          <a:p>
            <a:pPr algn="ctr"/>
            <a:r>
              <a:rPr lang="en-US" sz="3600" dirty="0" smtClean="0"/>
              <a:t>BI/BW Developer. Extended example (Resources)</a:t>
            </a:r>
            <a:endParaRPr lang="en-US" sz="3600" dirty="0"/>
          </a:p>
        </p:txBody>
      </p:sp>
      <p:sp>
        <p:nvSpPr>
          <p:cNvPr id="7" name="Rectangle 6"/>
          <p:cNvSpPr/>
          <p:nvPr/>
        </p:nvSpPr>
        <p:spPr>
          <a:xfrm>
            <a:off x="711200" y="2590020"/>
            <a:ext cx="8190523" cy="646331"/>
          </a:xfrm>
          <a:prstGeom prst="rect">
            <a:avLst/>
          </a:prstGeom>
        </p:spPr>
        <p:txBody>
          <a:bodyPr wrap="square">
            <a:spAutoFit/>
          </a:bodyPr>
          <a:lstStyle/>
          <a:p>
            <a:r>
              <a:rPr lang="en-US" dirty="0">
                <a:hlinkClick r:id="rId2"/>
              </a:rPr>
              <a:t>https://www.brightworkresearch.com/sapplanning/2008/07/08/dp-bw-dimensions-and-fact-table/</a:t>
            </a:r>
            <a:endParaRPr lang="en-US" dirty="0"/>
          </a:p>
        </p:txBody>
      </p:sp>
      <p:sp>
        <p:nvSpPr>
          <p:cNvPr id="8" name="TextBox 7"/>
          <p:cNvSpPr txBox="1"/>
          <p:nvPr/>
        </p:nvSpPr>
        <p:spPr>
          <a:xfrm>
            <a:off x="804983" y="2220688"/>
            <a:ext cx="6908801" cy="369332"/>
          </a:xfrm>
          <a:prstGeom prst="rect">
            <a:avLst/>
          </a:prstGeom>
          <a:noFill/>
        </p:spPr>
        <p:txBody>
          <a:bodyPr wrap="square" rtlCol="0">
            <a:spAutoFit/>
          </a:bodyPr>
          <a:lstStyle/>
          <a:p>
            <a:r>
              <a:rPr lang="ru-RU" dirty="0" smtClean="0"/>
              <a:t>2.</a:t>
            </a:r>
            <a:r>
              <a:rPr lang="en-US" dirty="0" smtClean="0"/>
              <a:t> </a:t>
            </a:r>
            <a:r>
              <a:rPr lang="en-US" dirty="0"/>
              <a:t>M</a:t>
            </a:r>
            <a:r>
              <a:rPr lang="en-US" dirty="0" smtClean="0"/>
              <a:t>obile </a:t>
            </a:r>
            <a:r>
              <a:rPr lang="en-US" dirty="0"/>
              <a:t>phone sales </a:t>
            </a:r>
            <a:r>
              <a:rPr lang="en-US" dirty="0" smtClean="0"/>
              <a:t>statistics (CSV example created for this course).</a:t>
            </a:r>
            <a:endParaRPr lang="en-US" dirty="0"/>
          </a:p>
        </p:txBody>
      </p:sp>
    </p:spTree>
    <p:extLst>
      <p:ext uri="{BB962C8B-B14F-4D97-AF65-F5344CB8AC3E}">
        <p14:creationId xmlns:p14="http://schemas.microsoft.com/office/powerpoint/2010/main" val="6084863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486" y="1331343"/>
            <a:ext cx="6538356" cy="4426021"/>
          </a:xfrm>
          <a:prstGeom prst="rect">
            <a:avLst/>
          </a:prstGeom>
        </p:spPr>
      </p:pic>
      <p:sp>
        <p:nvSpPr>
          <p:cNvPr id="6" name="Rectangle 5"/>
          <p:cNvSpPr/>
          <p:nvPr/>
        </p:nvSpPr>
        <p:spPr>
          <a:xfrm>
            <a:off x="4293082" y="1056344"/>
            <a:ext cx="2691442" cy="646331"/>
          </a:xfrm>
          <a:prstGeom prst="rect">
            <a:avLst/>
          </a:prstGeom>
        </p:spPr>
        <p:txBody>
          <a:bodyPr wrap="none">
            <a:spAutoFit/>
          </a:bodyPr>
          <a:lstStyle/>
          <a:p>
            <a:pPr algn="ctr"/>
            <a:r>
              <a:rPr lang="en-US" sz="3600" dirty="0" err="1" smtClean="0"/>
              <a:t>Yandex</a:t>
            </a:r>
            <a:r>
              <a:rPr lang="en-US" sz="3600" dirty="0" smtClean="0"/>
              <a:t> Cloud</a:t>
            </a:r>
            <a:endParaRPr lang="en-US" sz="3600" dirty="0"/>
          </a:p>
        </p:txBody>
      </p:sp>
    </p:spTree>
    <p:extLst>
      <p:ext uri="{BB962C8B-B14F-4D97-AF65-F5344CB8AC3E}">
        <p14:creationId xmlns:p14="http://schemas.microsoft.com/office/powerpoint/2010/main" val="35525334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2" name="Rectangle 1"/>
          <p:cNvSpPr/>
          <p:nvPr/>
        </p:nvSpPr>
        <p:spPr>
          <a:xfrm>
            <a:off x="1340073" y="3740537"/>
            <a:ext cx="8331200" cy="2585323"/>
          </a:xfrm>
          <a:prstGeom prst="rect">
            <a:avLst/>
          </a:prstGeom>
        </p:spPr>
        <p:txBody>
          <a:bodyPr wrap="square">
            <a:spAutoFit/>
          </a:bodyPr>
          <a:lstStyle/>
          <a:p>
            <a:r>
              <a:rPr lang="en-US" dirty="0" err="1"/>
              <a:t>Yandex</a:t>
            </a:r>
            <a:r>
              <a:rPr lang="en-US" dirty="0"/>
              <a:t> (“Russian Google”)  is a multinational corporation specializing in Internet-related products and services, including transportation, search and information services, </a:t>
            </a:r>
            <a:r>
              <a:rPr lang="en-US" dirty="0" err="1"/>
              <a:t>eCommerce</a:t>
            </a:r>
            <a:r>
              <a:rPr lang="en-US" dirty="0"/>
              <a:t>, navigation, mobile applications, and online advertising. </a:t>
            </a:r>
            <a:r>
              <a:rPr lang="en-US" dirty="0" err="1"/>
              <a:t>Yandex</a:t>
            </a:r>
            <a:r>
              <a:rPr lang="en-US" dirty="0"/>
              <a:t> provides over 70 services in total. </a:t>
            </a:r>
            <a:r>
              <a:rPr lang="en-US" dirty="0" err="1"/>
              <a:t>Yandex</a:t>
            </a:r>
            <a:r>
              <a:rPr lang="en-US" dirty="0"/>
              <a:t>. Cloud (service was started in 2019) is a suite of cloud services that makes it fast and safe to get as much computing power as you need on a pay-as-you-go model. You access this computing power over the internet. </a:t>
            </a:r>
            <a:r>
              <a:rPr lang="en-US" dirty="0" err="1"/>
              <a:t>Yandex</a:t>
            </a:r>
            <a:r>
              <a:rPr lang="en-US" dirty="0"/>
              <a:t>. Cloud offers different categories of cloud resources, such as virtual machines, block storage, databases, etc. You can manage resources in each category using the web-based console. </a:t>
            </a:r>
            <a:endParaRPr lang="en-US" dirty="0">
              <a:effectLs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0890" y="1462490"/>
            <a:ext cx="3720070" cy="2518233"/>
          </a:xfrm>
          <a:prstGeom prst="rect">
            <a:avLst/>
          </a:prstGeom>
        </p:spPr>
      </p:pic>
      <p:sp>
        <p:nvSpPr>
          <p:cNvPr id="5" name="Rectangle 4"/>
          <p:cNvSpPr/>
          <p:nvPr/>
        </p:nvSpPr>
        <p:spPr>
          <a:xfrm>
            <a:off x="4293082" y="1056344"/>
            <a:ext cx="2691442" cy="646331"/>
          </a:xfrm>
          <a:prstGeom prst="rect">
            <a:avLst/>
          </a:prstGeom>
        </p:spPr>
        <p:txBody>
          <a:bodyPr wrap="none">
            <a:spAutoFit/>
          </a:bodyPr>
          <a:lstStyle/>
          <a:p>
            <a:pPr algn="ctr"/>
            <a:r>
              <a:rPr lang="en-US" sz="3600" dirty="0" err="1" smtClean="0"/>
              <a:t>Yandex</a:t>
            </a:r>
            <a:r>
              <a:rPr lang="en-US" sz="3600" dirty="0" smtClean="0"/>
              <a:t> Cloud</a:t>
            </a:r>
            <a:endParaRPr lang="en-US" sz="3600" dirty="0"/>
          </a:p>
        </p:txBody>
      </p:sp>
    </p:spTree>
    <p:extLst>
      <p:ext uri="{BB962C8B-B14F-4D97-AF65-F5344CB8AC3E}">
        <p14:creationId xmlns:p14="http://schemas.microsoft.com/office/powerpoint/2010/main" val="29991942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539" y="1702675"/>
            <a:ext cx="8576426" cy="4005191"/>
          </a:xfrm>
          <a:prstGeom prst="rect">
            <a:avLst/>
          </a:prstGeom>
        </p:spPr>
      </p:pic>
      <p:sp>
        <p:nvSpPr>
          <p:cNvPr id="3" name="Rectangle 2"/>
          <p:cNvSpPr/>
          <p:nvPr/>
        </p:nvSpPr>
        <p:spPr>
          <a:xfrm>
            <a:off x="4293082" y="1056344"/>
            <a:ext cx="2691442" cy="646331"/>
          </a:xfrm>
          <a:prstGeom prst="rect">
            <a:avLst/>
          </a:prstGeom>
        </p:spPr>
        <p:txBody>
          <a:bodyPr wrap="none">
            <a:spAutoFit/>
          </a:bodyPr>
          <a:lstStyle/>
          <a:p>
            <a:pPr algn="ctr"/>
            <a:r>
              <a:rPr lang="en-US" sz="3600" dirty="0" err="1" smtClean="0"/>
              <a:t>Yandex</a:t>
            </a:r>
            <a:r>
              <a:rPr lang="en-US" sz="3600" dirty="0" smtClean="0"/>
              <a:t> Cloud</a:t>
            </a:r>
            <a:endParaRPr lang="en-US" sz="36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633" y="5990245"/>
            <a:ext cx="2088931" cy="553604"/>
          </a:xfrm>
          <a:prstGeom prst="rect">
            <a:avLst/>
          </a:prstGeom>
        </p:spPr>
      </p:pic>
    </p:spTree>
    <p:extLst>
      <p:ext uri="{BB962C8B-B14F-4D97-AF65-F5344CB8AC3E}">
        <p14:creationId xmlns:p14="http://schemas.microsoft.com/office/powerpoint/2010/main" val="29602066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2" name="Rectangle 1"/>
          <p:cNvSpPr/>
          <p:nvPr/>
        </p:nvSpPr>
        <p:spPr>
          <a:xfrm>
            <a:off x="4040831" y="1088977"/>
            <a:ext cx="2691442" cy="646331"/>
          </a:xfrm>
          <a:prstGeom prst="rect">
            <a:avLst/>
          </a:prstGeom>
        </p:spPr>
        <p:txBody>
          <a:bodyPr wrap="none">
            <a:spAutoFit/>
          </a:bodyPr>
          <a:lstStyle/>
          <a:p>
            <a:pPr algn="ctr"/>
            <a:r>
              <a:rPr lang="en-US" sz="3600" dirty="0" err="1"/>
              <a:t>Yandex</a:t>
            </a:r>
            <a:r>
              <a:rPr lang="en-US" sz="3600" dirty="0"/>
              <a:t> Cloud</a:t>
            </a:r>
          </a:p>
        </p:txBody>
      </p:sp>
      <p:sp>
        <p:nvSpPr>
          <p:cNvPr id="5" name="Rectangle 4"/>
          <p:cNvSpPr/>
          <p:nvPr/>
        </p:nvSpPr>
        <p:spPr>
          <a:xfrm>
            <a:off x="-71595" y="5395591"/>
            <a:ext cx="8381332" cy="861774"/>
          </a:xfrm>
          <a:prstGeom prst="rect">
            <a:avLst/>
          </a:prstGeom>
        </p:spPr>
        <p:txBody>
          <a:bodyPr wrap="none">
            <a:spAutoFit/>
          </a:bodyPr>
          <a:lstStyle/>
          <a:p>
            <a:pPr marL="571500" indent="-571500" algn="ctr">
              <a:buFont typeface="Arial" panose="020B0604020202020204" pitchFamily="34" charset="0"/>
              <a:buChar char="•"/>
            </a:pPr>
            <a:r>
              <a:rPr lang="en-US" sz="3600" dirty="0" smtClean="0"/>
              <a:t>Links and Linux commands in a plain text</a:t>
            </a:r>
          </a:p>
          <a:p>
            <a:pPr algn="ctr"/>
            <a:r>
              <a:rPr lang="en-US" sz="1400" dirty="0">
                <a:hlinkClick r:id="rId2"/>
              </a:rPr>
              <a:t>https://github.com/basisteam-io/BasisTeam-Content/blob/master/edu/sap_nw_in_cloud/yandex.txt</a:t>
            </a:r>
            <a:endParaRPr lang="en-US" sz="14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86" y="1735308"/>
            <a:ext cx="8024648" cy="3477582"/>
          </a:xfrm>
          <a:prstGeom prst="rect">
            <a:avLst/>
          </a:prstGeom>
        </p:spPr>
      </p:pic>
    </p:spTree>
    <p:extLst>
      <p:ext uri="{BB962C8B-B14F-4D97-AF65-F5344CB8AC3E}">
        <p14:creationId xmlns:p14="http://schemas.microsoft.com/office/powerpoint/2010/main" val="32821113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220" y="1560786"/>
            <a:ext cx="6773467" cy="4583302"/>
          </a:xfrm>
          <a:prstGeom prst="rect">
            <a:avLst/>
          </a:prstGeom>
        </p:spPr>
      </p:pic>
      <p:sp>
        <p:nvSpPr>
          <p:cNvPr id="2" name="Rectangle 1"/>
          <p:cNvSpPr/>
          <p:nvPr/>
        </p:nvSpPr>
        <p:spPr>
          <a:xfrm>
            <a:off x="3924992" y="1010150"/>
            <a:ext cx="2691442" cy="646331"/>
          </a:xfrm>
          <a:prstGeom prst="rect">
            <a:avLst/>
          </a:prstGeom>
        </p:spPr>
        <p:txBody>
          <a:bodyPr wrap="none">
            <a:spAutoFit/>
          </a:bodyPr>
          <a:lstStyle/>
          <a:p>
            <a:pPr algn="ctr"/>
            <a:r>
              <a:rPr lang="en-US" sz="3600" dirty="0" err="1"/>
              <a:t>Yandex</a:t>
            </a:r>
            <a:r>
              <a:rPr lang="en-US" sz="3600" dirty="0"/>
              <a:t> Cloud</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77" y="6191258"/>
            <a:ext cx="1899743" cy="503466"/>
          </a:xfrm>
          <a:prstGeom prst="rect">
            <a:avLst/>
          </a:prstGeom>
        </p:spPr>
      </p:pic>
    </p:spTree>
    <p:extLst>
      <p:ext uri="{BB962C8B-B14F-4D97-AF65-F5344CB8AC3E}">
        <p14:creationId xmlns:p14="http://schemas.microsoft.com/office/powerpoint/2010/main" val="41058571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7" name="TextBox 6"/>
          <p:cNvSpPr txBox="1"/>
          <p:nvPr/>
        </p:nvSpPr>
        <p:spPr>
          <a:xfrm>
            <a:off x="1027611" y="1264472"/>
            <a:ext cx="9013372" cy="646331"/>
          </a:xfrm>
          <a:prstGeom prst="rect">
            <a:avLst/>
          </a:prstGeom>
          <a:noFill/>
        </p:spPr>
        <p:txBody>
          <a:bodyPr wrap="square" rtlCol="0">
            <a:spAutoFit/>
          </a:bodyPr>
          <a:lstStyle/>
          <a:p>
            <a:pPr algn="ctr"/>
            <a:r>
              <a:rPr lang="en-US" sz="3600" dirty="0" err="1"/>
              <a:t>Yandex</a:t>
            </a:r>
            <a:r>
              <a:rPr lang="en-US" sz="3600" dirty="0"/>
              <a:t> Cloud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897" y="1910804"/>
            <a:ext cx="7977352" cy="41344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77" y="6191258"/>
            <a:ext cx="1899743" cy="503466"/>
          </a:xfrm>
          <a:prstGeom prst="rect">
            <a:avLst/>
          </a:prstGeom>
        </p:spPr>
      </p:pic>
    </p:spTree>
    <p:extLst>
      <p:ext uri="{BB962C8B-B14F-4D97-AF65-F5344CB8AC3E}">
        <p14:creationId xmlns:p14="http://schemas.microsoft.com/office/powerpoint/2010/main" val="12434487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108" y="2036423"/>
            <a:ext cx="5901735" cy="3693502"/>
          </a:xfrm>
          <a:prstGeom prst="rect">
            <a:avLst/>
          </a:prstGeom>
        </p:spPr>
      </p:pic>
      <p:sp>
        <p:nvSpPr>
          <p:cNvPr id="5" name="Rectangle 4"/>
          <p:cNvSpPr/>
          <p:nvPr/>
        </p:nvSpPr>
        <p:spPr>
          <a:xfrm>
            <a:off x="4203715" y="1128392"/>
            <a:ext cx="3174523" cy="646331"/>
          </a:xfrm>
          <a:prstGeom prst="rect">
            <a:avLst/>
          </a:prstGeom>
        </p:spPr>
        <p:txBody>
          <a:bodyPr wrap="none">
            <a:spAutoFit/>
          </a:bodyPr>
          <a:lstStyle/>
          <a:p>
            <a:pPr algn="ctr"/>
            <a:r>
              <a:rPr lang="en-US" sz="3600" dirty="0"/>
              <a:t>Microsoft Azure</a:t>
            </a:r>
          </a:p>
        </p:txBody>
      </p:sp>
    </p:spTree>
    <p:extLst>
      <p:ext uri="{BB962C8B-B14F-4D97-AF65-F5344CB8AC3E}">
        <p14:creationId xmlns:p14="http://schemas.microsoft.com/office/powerpoint/2010/main" val="10537325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609969" y="3180861"/>
            <a:ext cx="8331200" cy="923330"/>
          </a:xfrm>
          <a:prstGeom prst="rect">
            <a:avLst/>
          </a:prstGeom>
        </p:spPr>
        <p:txBody>
          <a:bodyPr wrap="square">
            <a:spAutoFit/>
          </a:bodyPr>
          <a:lstStyle/>
          <a:p>
            <a:endParaRPr lang="en-US" dirty="0" smtClean="0"/>
          </a:p>
          <a:p>
            <a:endParaRPr lang="en-US" dirty="0"/>
          </a:p>
          <a:p>
            <a:r>
              <a:rPr lang="en-US" dirty="0" smtClean="0"/>
              <a:t> </a:t>
            </a:r>
            <a:endParaRPr lang="en-US" dirty="0">
              <a:effectLst/>
            </a:endParaRPr>
          </a:p>
        </p:txBody>
      </p:sp>
      <p:sp>
        <p:nvSpPr>
          <p:cNvPr id="2" name="Rectangle 1"/>
          <p:cNvSpPr/>
          <p:nvPr/>
        </p:nvSpPr>
        <p:spPr>
          <a:xfrm>
            <a:off x="3952770" y="986282"/>
            <a:ext cx="3310760" cy="646331"/>
          </a:xfrm>
          <a:prstGeom prst="rect">
            <a:avLst/>
          </a:prstGeom>
        </p:spPr>
        <p:txBody>
          <a:bodyPr wrap="square">
            <a:spAutoFit/>
          </a:bodyPr>
          <a:lstStyle/>
          <a:p>
            <a:r>
              <a:rPr lang="en-US" sz="3600" dirty="0"/>
              <a:t>Microsoft Azure</a:t>
            </a:r>
          </a:p>
        </p:txBody>
      </p:sp>
      <p:sp>
        <p:nvSpPr>
          <p:cNvPr id="3" name="Rectangle 2"/>
          <p:cNvSpPr/>
          <p:nvPr/>
        </p:nvSpPr>
        <p:spPr>
          <a:xfrm>
            <a:off x="1531646" y="1642726"/>
            <a:ext cx="8487845" cy="4524315"/>
          </a:xfrm>
          <a:prstGeom prst="rect">
            <a:avLst/>
          </a:prstGeom>
        </p:spPr>
        <p:txBody>
          <a:bodyPr wrap="square">
            <a:spAutoFit/>
          </a:bodyPr>
          <a:lstStyle/>
          <a:p>
            <a:r>
              <a:rPr lang="en-US" dirty="0"/>
              <a:t>Microsoft Azure is a cloud computing service created by Microsoft for building, testing, deploying, and managing applications and services through Microsoft-managed data centers. It provides software as a service (SaaS), platform as a service (PaaS) and infrastructure as a service (IaaS) and supports many different programming languages, tools and frameworks, including both Microsoft-specific and third-party software and systems</a:t>
            </a:r>
            <a:r>
              <a:rPr lang="en-US" dirty="0" smtClean="0"/>
              <a:t>.</a:t>
            </a:r>
          </a:p>
          <a:p>
            <a:endParaRPr lang="en-US" dirty="0"/>
          </a:p>
          <a:p>
            <a:r>
              <a:rPr lang="en-US" dirty="0"/>
              <a:t>Microsoft lists over 600 Azure services, of which some of them related to this course are covered </a:t>
            </a:r>
            <a:r>
              <a:rPr lang="en-US" dirty="0" smtClean="0"/>
              <a:t>below</a:t>
            </a:r>
          </a:p>
          <a:p>
            <a:endParaRPr lang="en-US" dirty="0"/>
          </a:p>
          <a:p>
            <a:r>
              <a:rPr lang="en-US" b="1" dirty="0"/>
              <a:t>Compute services</a:t>
            </a:r>
          </a:p>
          <a:p>
            <a:r>
              <a:rPr lang="en-US" dirty="0"/>
              <a:t>Virtual machines, infrastructure as a service (IaaS) allowing users to launch general-purpose Microsoft Windows and Linux virtual machines, as well as preconfigured machine images for popular software packages.</a:t>
            </a:r>
          </a:p>
          <a:p>
            <a:r>
              <a:rPr lang="en-US" dirty="0"/>
              <a:t>Most users run Linux on Azure, some of the many Linux distributions offered, including Microsoft's own Linux-based Azure Sphere.</a:t>
            </a:r>
          </a:p>
        </p:txBody>
      </p:sp>
    </p:spTree>
    <p:extLst>
      <p:ext uri="{BB962C8B-B14F-4D97-AF65-F5344CB8AC3E}">
        <p14:creationId xmlns:p14="http://schemas.microsoft.com/office/powerpoint/2010/main" val="14337331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633" y="343472"/>
            <a:ext cx="10412083" cy="523220"/>
          </a:xfrm>
          <a:prstGeom prst="rect">
            <a:avLst/>
          </a:prstGeom>
          <a:noFill/>
        </p:spPr>
        <p:txBody>
          <a:bodyPr wrap="square" rtlCol="0">
            <a:spAutoFit/>
          </a:bodyPr>
          <a:lstStyle/>
          <a:p>
            <a:r>
              <a:rPr lang="en-US" sz="2800" dirty="0"/>
              <a:t>HOW TO INSTALL YOUR OWN SAP SYSTEM IN THE POPULAR CLOUDS</a:t>
            </a:r>
          </a:p>
        </p:txBody>
      </p:sp>
      <p:sp>
        <p:nvSpPr>
          <p:cNvPr id="5" name="Rectangle 4"/>
          <p:cNvSpPr/>
          <p:nvPr/>
        </p:nvSpPr>
        <p:spPr>
          <a:xfrm>
            <a:off x="1609969" y="3180861"/>
            <a:ext cx="8331200" cy="923330"/>
          </a:xfrm>
          <a:prstGeom prst="rect">
            <a:avLst/>
          </a:prstGeom>
        </p:spPr>
        <p:txBody>
          <a:bodyPr wrap="square">
            <a:spAutoFit/>
          </a:bodyPr>
          <a:lstStyle/>
          <a:p>
            <a:endParaRPr lang="en-US" dirty="0" smtClean="0"/>
          </a:p>
          <a:p>
            <a:endParaRPr lang="en-US" dirty="0"/>
          </a:p>
          <a:p>
            <a:r>
              <a:rPr lang="en-US" dirty="0" smtClean="0"/>
              <a:t> </a:t>
            </a:r>
            <a:endParaRPr lang="en-US" dirty="0">
              <a:effectLst/>
            </a:endParaRPr>
          </a:p>
        </p:txBody>
      </p:sp>
      <p:sp>
        <p:nvSpPr>
          <p:cNvPr id="2" name="Rectangle 1"/>
          <p:cNvSpPr/>
          <p:nvPr/>
        </p:nvSpPr>
        <p:spPr>
          <a:xfrm>
            <a:off x="3850294" y="1111718"/>
            <a:ext cx="3310760" cy="646331"/>
          </a:xfrm>
          <a:prstGeom prst="rect">
            <a:avLst/>
          </a:prstGeom>
        </p:spPr>
        <p:txBody>
          <a:bodyPr wrap="square">
            <a:spAutoFit/>
          </a:bodyPr>
          <a:lstStyle/>
          <a:p>
            <a:r>
              <a:rPr lang="en-US" sz="3600" dirty="0"/>
              <a:t>Microsoft Azure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60" y="2003076"/>
            <a:ext cx="9018600" cy="420615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626" y="6054847"/>
            <a:ext cx="2088931" cy="553604"/>
          </a:xfrm>
          <a:prstGeom prst="rect">
            <a:avLst/>
          </a:prstGeom>
        </p:spPr>
      </p:pic>
    </p:spTree>
    <p:extLst>
      <p:ext uri="{BB962C8B-B14F-4D97-AF65-F5344CB8AC3E}">
        <p14:creationId xmlns:p14="http://schemas.microsoft.com/office/powerpoint/2010/main" val="1669288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146653</TotalTime>
  <Words>3720</Words>
  <Application>Microsoft Office PowerPoint</Application>
  <PresentationFormat>Widescreen</PresentationFormat>
  <Paragraphs>527</Paragraphs>
  <Slides>103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Пользователь Windows</dc:creator>
  <cp:lastModifiedBy>Пользователь Windows</cp:lastModifiedBy>
  <cp:revision>551</cp:revision>
  <dcterms:created xsi:type="dcterms:W3CDTF">2018-12-10T21:31:58Z</dcterms:created>
  <dcterms:modified xsi:type="dcterms:W3CDTF">2021-03-29T21:33:40Z</dcterms:modified>
</cp:coreProperties>
</file>